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60" r:id="rId2"/>
  </p:sldMasterIdLst>
  <p:notesMasterIdLst>
    <p:notesMasterId r:id="rId31"/>
  </p:notesMasterIdLst>
  <p:sldIdLst>
    <p:sldId id="256" r:id="rId3"/>
    <p:sldId id="366" r:id="rId4"/>
    <p:sldId id="359" r:id="rId5"/>
    <p:sldId id="360" r:id="rId6"/>
    <p:sldId id="413" r:id="rId7"/>
    <p:sldId id="362" r:id="rId8"/>
    <p:sldId id="257" r:id="rId9"/>
    <p:sldId id="363" r:id="rId10"/>
    <p:sldId id="325" r:id="rId11"/>
    <p:sldId id="428" r:id="rId12"/>
    <p:sldId id="258" r:id="rId13"/>
    <p:sldId id="412" r:id="rId14"/>
    <p:sldId id="335" r:id="rId15"/>
    <p:sldId id="351" r:id="rId16"/>
    <p:sldId id="352" r:id="rId17"/>
    <p:sldId id="353" r:id="rId18"/>
    <p:sldId id="357" r:id="rId19"/>
    <p:sldId id="336" r:id="rId20"/>
    <p:sldId id="345" r:id="rId21"/>
    <p:sldId id="348" r:id="rId22"/>
    <p:sldId id="346" r:id="rId23"/>
    <p:sldId id="347" r:id="rId24"/>
    <p:sldId id="260" r:id="rId25"/>
    <p:sldId id="414" r:id="rId26"/>
    <p:sldId id="367" r:id="rId27"/>
    <p:sldId id="365" r:id="rId28"/>
    <p:sldId id="364" r:id="rId29"/>
    <p:sldId id="3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6" autoAdjust="0"/>
    <p:restoredTop sz="94876"/>
  </p:normalViewPr>
  <p:slideViewPr>
    <p:cSldViewPr snapToGrid="0">
      <p:cViewPr varScale="1">
        <p:scale>
          <a:sx n="105" d="100"/>
          <a:sy n="105" d="100"/>
        </p:scale>
        <p:origin x="1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B87151-C35A-44EA-BDEC-48E9D44A9A27}" type="doc">
      <dgm:prSet loTypeId="urn:microsoft.com/office/officeart/2005/8/layout/defaul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ED789E0-01E5-4122-8271-07A5B68BA912}">
      <dgm:prSet/>
      <dgm:spPr>
        <a:solidFill>
          <a:srgbClr val="00B0F0"/>
        </a:solidFill>
      </dgm:spPr>
      <dgm:t>
        <a:bodyPr/>
        <a:lstStyle/>
        <a:p>
          <a:r>
            <a:rPr lang="de-DE" dirty="0" err="1"/>
            <a:t>Complex</a:t>
          </a:r>
          <a:r>
            <a:rPr lang="de-DE" dirty="0"/>
            <a:t> </a:t>
          </a:r>
          <a:r>
            <a:rPr lang="de-DE" dirty="0" err="1"/>
            <a:t>disorder</a:t>
          </a:r>
          <a:r>
            <a:rPr lang="de-DE" dirty="0"/>
            <a:t> </a:t>
          </a:r>
          <a:r>
            <a:rPr lang="de-DE" dirty="0" err="1"/>
            <a:t>with</a:t>
          </a:r>
          <a:r>
            <a:rPr lang="de-DE" dirty="0"/>
            <a:t> </a:t>
          </a:r>
          <a:r>
            <a:rPr lang="de-DE" dirty="0" err="1"/>
            <a:t>multifaceted</a:t>
          </a:r>
          <a:r>
            <a:rPr lang="de-DE" dirty="0"/>
            <a:t> </a:t>
          </a:r>
          <a:r>
            <a:rPr lang="de-DE" dirty="0" err="1"/>
            <a:t>aetiology</a:t>
          </a:r>
          <a:endParaRPr lang="en-US" dirty="0"/>
        </a:p>
      </dgm:t>
    </dgm:pt>
    <dgm:pt modelId="{A1BB3B1A-A7DA-486E-A50D-8CE46D088E13}" type="parTrans" cxnId="{F626F40A-0D6E-4B90-99AE-86A74329FFF7}">
      <dgm:prSet/>
      <dgm:spPr/>
      <dgm:t>
        <a:bodyPr/>
        <a:lstStyle/>
        <a:p>
          <a:endParaRPr lang="en-US"/>
        </a:p>
      </dgm:t>
    </dgm:pt>
    <dgm:pt modelId="{378617E5-B00F-42EE-AD81-6124D04A0127}" type="sibTrans" cxnId="{F626F40A-0D6E-4B90-99AE-86A74329FFF7}">
      <dgm:prSet/>
      <dgm:spPr/>
      <dgm:t>
        <a:bodyPr/>
        <a:lstStyle/>
        <a:p>
          <a:endParaRPr lang="en-US"/>
        </a:p>
      </dgm:t>
    </dgm:pt>
    <dgm:pt modelId="{17BB6559-8C96-4E75-BEB8-AC96F4B4C209}">
      <dgm:prSet/>
      <dgm:spPr/>
      <dgm:t>
        <a:bodyPr/>
        <a:lstStyle/>
        <a:p>
          <a:r>
            <a:rPr lang="de-DE" dirty="0"/>
            <a:t>Early </a:t>
          </a:r>
          <a:r>
            <a:rPr lang="de-DE" dirty="0" err="1"/>
            <a:t>detection</a:t>
          </a:r>
          <a:r>
            <a:rPr lang="de-DE" dirty="0"/>
            <a:t>, </a:t>
          </a:r>
          <a:r>
            <a:rPr lang="de-DE" dirty="0" err="1"/>
            <a:t>diagnosis</a:t>
          </a:r>
          <a:r>
            <a:rPr lang="de-DE" dirty="0"/>
            <a:t> and </a:t>
          </a:r>
          <a:r>
            <a:rPr lang="de-DE" dirty="0" err="1"/>
            <a:t>efficient</a:t>
          </a:r>
          <a:r>
            <a:rPr lang="de-DE" dirty="0"/>
            <a:t> </a:t>
          </a:r>
          <a:r>
            <a:rPr lang="de-DE" dirty="0" err="1"/>
            <a:t>treatment</a:t>
          </a:r>
          <a:r>
            <a:rPr lang="de-DE" dirty="0"/>
            <a:t> - </a:t>
          </a:r>
          <a:r>
            <a:rPr lang="de-DE" dirty="0" err="1"/>
            <a:t>challenging</a:t>
          </a:r>
          <a:r>
            <a:rPr lang="de-DE" dirty="0"/>
            <a:t> </a:t>
          </a:r>
          <a:endParaRPr lang="en-US" dirty="0"/>
        </a:p>
      </dgm:t>
    </dgm:pt>
    <dgm:pt modelId="{44D5478D-CE88-4A6A-B437-059A8F77236C}" type="parTrans" cxnId="{98231CEE-F880-4366-AE86-B26D4EB37641}">
      <dgm:prSet/>
      <dgm:spPr/>
      <dgm:t>
        <a:bodyPr/>
        <a:lstStyle/>
        <a:p>
          <a:endParaRPr lang="en-US"/>
        </a:p>
      </dgm:t>
    </dgm:pt>
    <dgm:pt modelId="{8B1C6D41-8A5B-46A7-AC4A-DF3458C2ED96}" type="sibTrans" cxnId="{98231CEE-F880-4366-AE86-B26D4EB37641}">
      <dgm:prSet/>
      <dgm:spPr/>
      <dgm:t>
        <a:bodyPr/>
        <a:lstStyle/>
        <a:p>
          <a:endParaRPr lang="en-US"/>
        </a:p>
      </dgm:t>
    </dgm:pt>
    <dgm:pt modelId="{8E9934A3-FDD6-4865-BEB0-3347B7C7E6B0}" type="pres">
      <dgm:prSet presAssocID="{16B87151-C35A-44EA-BDEC-48E9D44A9A27}" presName="diagram" presStyleCnt="0">
        <dgm:presLayoutVars>
          <dgm:dir/>
          <dgm:resizeHandles val="exact"/>
        </dgm:presLayoutVars>
      </dgm:prSet>
      <dgm:spPr/>
    </dgm:pt>
    <dgm:pt modelId="{646F479B-E325-4391-AB46-8A4491AAC4E7}" type="pres">
      <dgm:prSet presAssocID="{CED789E0-01E5-4122-8271-07A5B68BA912}" presName="node" presStyleLbl="node1" presStyleIdx="0" presStyleCnt="2">
        <dgm:presLayoutVars>
          <dgm:bulletEnabled val="1"/>
        </dgm:presLayoutVars>
      </dgm:prSet>
      <dgm:spPr/>
    </dgm:pt>
    <dgm:pt modelId="{4E0C6882-81CF-4C86-A1E9-B465B36B389C}" type="pres">
      <dgm:prSet presAssocID="{378617E5-B00F-42EE-AD81-6124D04A0127}" presName="sibTrans" presStyleCnt="0"/>
      <dgm:spPr/>
    </dgm:pt>
    <dgm:pt modelId="{B3298FDD-BBE2-4DBC-A703-C7FDC5FD04D6}" type="pres">
      <dgm:prSet presAssocID="{17BB6559-8C96-4E75-BEB8-AC96F4B4C209}" presName="node" presStyleLbl="node1" presStyleIdx="1" presStyleCnt="2">
        <dgm:presLayoutVars>
          <dgm:bulletEnabled val="1"/>
        </dgm:presLayoutVars>
      </dgm:prSet>
      <dgm:spPr/>
    </dgm:pt>
  </dgm:ptLst>
  <dgm:cxnLst>
    <dgm:cxn modelId="{F626F40A-0D6E-4B90-99AE-86A74329FFF7}" srcId="{16B87151-C35A-44EA-BDEC-48E9D44A9A27}" destId="{CED789E0-01E5-4122-8271-07A5B68BA912}" srcOrd="0" destOrd="0" parTransId="{A1BB3B1A-A7DA-486E-A50D-8CE46D088E13}" sibTransId="{378617E5-B00F-42EE-AD81-6124D04A0127}"/>
    <dgm:cxn modelId="{BE423F3E-5192-4F77-9F17-970EAEBB8597}" type="presOf" srcId="{16B87151-C35A-44EA-BDEC-48E9D44A9A27}" destId="{8E9934A3-FDD6-4865-BEB0-3347B7C7E6B0}" srcOrd="0" destOrd="0" presId="urn:microsoft.com/office/officeart/2005/8/layout/default"/>
    <dgm:cxn modelId="{5FDF7E9D-C203-4AB2-A68A-52D28A8D271A}" type="presOf" srcId="{CED789E0-01E5-4122-8271-07A5B68BA912}" destId="{646F479B-E325-4391-AB46-8A4491AAC4E7}" srcOrd="0" destOrd="0" presId="urn:microsoft.com/office/officeart/2005/8/layout/default"/>
    <dgm:cxn modelId="{98231CEE-F880-4366-AE86-B26D4EB37641}" srcId="{16B87151-C35A-44EA-BDEC-48E9D44A9A27}" destId="{17BB6559-8C96-4E75-BEB8-AC96F4B4C209}" srcOrd="1" destOrd="0" parTransId="{44D5478D-CE88-4A6A-B437-059A8F77236C}" sibTransId="{8B1C6D41-8A5B-46A7-AC4A-DF3458C2ED96}"/>
    <dgm:cxn modelId="{5F9EC7F0-225E-423E-9115-62E9DD2D2B17}" type="presOf" srcId="{17BB6559-8C96-4E75-BEB8-AC96F4B4C209}" destId="{B3298FDD-BBE2-4DBC-A703-C7FDC5FD04D6}" srcOrd="0" destOrd="0" presId="urn:microsoft.com/office/officeart/2005/8/layout/default"/>
    <dgm:cxn modelId="{A4A14DA4-1C5A-48AB-B495-621FD24A764C}" type="presParOf" srcId="{8E9934A3-FDD6-4865-BEB0-3347B7C7E6B0}" destId="{646F479B-E325-4391-AB46-8A4491AAC4E7}" srcOrd="0" destOrd="0" presId="urn:microsoft.com/office/officeart/2005/8/layout/default"/>
    <dgm:cxn modelId="{B6F4A4D0-2B18-4CB0-8FCA-94D7BB35140A}" type="presParOf" srcId="{8E9934A3-FDD6-4865-BEB0-3347B7C7E6B0}" destId="{4E0C6882-81CF-4C86-A1E9-B465B36B389C}" srcOrd="1" destOrd="0" presId="urn:microsoft.com/office/officeart/2005/8/layout/default"/>
    <dgm:cxn modelId="{16D6B70F-0C98-42D8-B1AC-26477CC5556A}" type="presParOf" srcId="{8E9934A3-FDD6-4865-BEB0-3347B7C7E6B0}" destId="{B3298FDD-BBE2-4DBC-A703-C7FDC5FD04D6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1B7DC0-D7C9-47B6-BEC7-60C36C48C6A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7945E0B-70E7-494B-98E8-5CC504F0F748}">
      <dgm:prSet custT="1"/>
      <dgm:spPr>
        <a:solidFill>
          <a:srgbClr val="FFC000"/>
        </a:solidFill>
      </dgm:spPr>
      <dgm:t>
        <a:bodyPr/>
        <a:lstStyle/>
        <a:p>
          <a:r>
            <a:rPr lang="en-GB" sz="2000" b="0" i="0" dirty="0"/>
            <a:t>Metabolomics – </a:t>
          </a:r>
          <a:r>
            <a:rPr lang="en-GB" sz="2000" b="0" dirty="0"/>
            <a:t>Use of metabolite status to </a:t>
          </a:r>
          <a:r>
            <a:rPr lang="en-GB" sz="2000" b="0" i="0" dirty="0"/>
            <a:t>decipher mechanistic insights into disease pathophysiology </a:t>
          </a:r>
          <a:endParaRPr lang="en-US" sz="2000" b="0" dirty="0"/>
        </a:p>
      </dgm:t>
    </dgm:pt>
    <dgm:pt modelId="{59A898FD-35D1-496C-BE0C-F1603BEBB263}" type="parTrans" cxnId="{DA29111E-D8A4-4346-98E5-6C7060326E2C}">
      <dgm:prSet/>
      <dgm:spPr/>
      <dgm:t>
        <a:bodyPr/>
        <a:lstStyle/>
        <a:p>
          <a:endParaRPr lang="en-US"/>
        </a:p>
      </dgm:t>
    </dgm:pt>
    <dgm:pt modelId="{7F14D775-027B-4DFD-9499-8C86841D2DD7}" type="sibTrans" cxnId="{DA29111E-D8A4-4346-98E5-6C7060326E2C}">
      <dgm:prSet/>
      <dgm:spPr/>
      <dgm:t>
        <a:bodyPr/>
        <a:lstStyle/>
        <a:p>
          <a:endParaRPr lang="en-US"/>
        </a:p>
      </dgm:t>
    </dgm:pt>
    <dgm:pt modelId="{98DAEAB9-3796-41F5-9290-5D999BFC16D6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GB" dirty="0"/>
            <a:t>This approach can be expedient in identifying candidate biomarkers for disorders like schizophrenia</a:t>
          </a:r>
          <a:endParaRPr lang="en-US" dirty="0"/>
        </a:p>
      </dgm:t>
    </dgm:pt>
    <dgm:pt modelId="{352FDF2E-DDDC-4B6E-BD42-688C26EE46B1}" type="parTrans" cxnId="{EED3C3AE-7BFC-4822-B658-E0350D1B8593}">
      <dgm:prSet/>
      <dgm:spPr/>
      <dgm:t>
        <a:bodyPr/>
        <a:lstStyle/>
        <a:p>
          <a:endParaRPr lang="en-US"/>
        </a:p>
      </dgm:t>
    </dgm:pt>
    <dgm:pt modelId="{47D80E2A-F9C9-462F-988D-CCFDE0963749}" type="sibTrans" cxnId="{EED3C3AE-7BFC-4822-B658-E0350D1B8593}">
      <dgm:prSet/>
      <dgm:spPr/>
      <dgm:t>
        <a:bodyPr/>
        <a:lstStyle/>
        <a:p>
          <a:endParaRPr lang="en-US"/>
        </a:p>
      </dgm:t>
    </dgm:pt>
    <dgm:pt modelId="{982728BD-824A-477D-AD13-36BD2406BF12}" type="pres">
      <dgm:prSet presAssocID="{CC1B7DC0-D7C9-47B6-BEC7-60C36C48C6A8}" presName="linear" presStyleCnt="0">
        <dgm:presLayoutVars>
          <dgm:animLvl val="lvl"/>
          <dgm:resizeHandles val="exact"/>
        </dgm:presLayoutVars>
      </dgm:prSet>
      <dgm:spPr/>
    </dgm:pt>
    <dgm:pt modelId="{C31E8084-C1A8-41E2-9F0C-322273C92107}" type="pres">
      <dgm:prSet presAssocID="{E7945E0B-70E7-494B-98E8-5CC504F0F74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EEB9F17-5B49-48D8-A9B5-8BDFC77CE8A8}" type="pres">
      <dgm:prSet presAssocID="{7F14D775-027B-4DFD-9499-8C86841D2DD7}" presName="spacer" presStyleCnt="0"/>
      <dgm:spPr/>
    </dgm:pt>
    <dgm:pt modelId="{F356C53F-98A0-4EEB-B9CC-DE853C692083}" type="pres">
      <dgm:prSet presAssocID="{98DAEAB9-3796-41F5-9290-5D999BFC16D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9FB650A-B32B-4C03-815D-6D2CD7E6EB59}" type="presOf" srcId="{E7945E0B-70E7-494B-98E8-5CC504F0F748}" destId="{C31E8084-C1A8-41E2-9F0C-322273C92107}" srcOrd="0" destOrd="0" presId="urn:microsoft.com/office/officeart/2005/8/layout/vList2"/>
    <dgm:cxn modelId="{DA29111E-D8A4-4346-98E5-6C7060326E2C}" srcId="{CC1B7DC0-D7C9-47B6-BEC7-60C36C48C6A8}" destId="{E7945E0B-70E7-494B-98E8-5CC504F0F748}" srcOrd="0" destOrd="0" parTransId="{59A898FD-35D1-496C-BE0C-F1603BEBB263}" sibTransId="{7F14D775-027B-4DFD-9499-8C86841D2DD7}"/>
    <dgm:cxn modelId="{EED3C3AE-7BFC-4822-B658-E0350D1B8593}" srcId="{CC1B7DC0-D7C9-47B6-BEC7-60C36C48C6A8}" destId="{98DAEAB9-3796-41F5-9290-5D999BFC16D6}" srcOrd="1" destOrd="0" parTransId="{352FDF2E-DDDC-4B6E-BD42-688C26EE46B1}" sibTransId="{47D80E2A-F9C9-462F-988D-CCFDE0963749}"/>
    <dgm:cxn modelId="{CC368CC3-8500-49E5-8130-80E0CDBF75E7}" type="presOf" srcId="{CC1B7DC0-D7C9-47B6-BEC7-60C36C48C6A8}" destId="{982728BD-824A-477D-AD13-36BD2406BF12}" srcOrd="0" destOrd="0" presId="urn:microsoft.com/office/officeart/2005/8/layout/vList2"/>
    <dgm:cxn modelId="{0E06E6E8-21BC-4EA9-8B8C-8FACF7F4A9E7}" type="presOf" srcId="{98DAEAB9-3796-41F5-9290-5D999BFC16D6}" destId="{F356C53F-98A0-4EEB-B9CC-DE853C692083}" srcOrd="0" destOrd="0" presId="urn:microsoft.com/office/officeart/2005/8/layout/vList2"/>
    <dgm:cxn modelId="{6C10B3A5-EB74-4BBE-8EE9-D1056168046E}" type="presParOf" srcId="{982728BD-824A-477D-AD13-36BD2406BF12}" destId="{C31E8084-C1A8-41E2-9F0C-322273C92107}" srcOrd="0" destOrd="0" presId="urn:microsoft.com/office/officeart/2005/8/layout/vList2"/>
    <dgm:cxn modelId="{B04E7870-1B10-42E5-ABD9-FC4566640541}" type="presParOf" srcId="{982728BD-824A-477D-AD13-36BD2406BF12}" destId="{7EEB9F17-5B49-48D8-A9B5-8BDFC77CE8A8}" srcOrd="1" destOrd="0" presId="urn:microsoft.com/office/officeart/2005/8/layout/vList2"/>
    <dgm:cxn modelId="{3CB1785A-A844-4AAF-978B-37007DEC63B5}" type="presParOf" srcId="{982728BD-824A-477D-AD13-36BD2406BF12}" destId="{F356C53F-98A0-4EEB-B9CC-DE853C69208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A798EC-53DA-479D-B1B0-F91D3ED26BC2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945C80-4832-47D9-A4C9-37A4D97EE41B}">
      <dgm:prSet custT="1"/>
      <dgm:spPr>
        <a:solidFill>
          <a:srgbClr val="FFC000">
            <a:alpha val="90000"/>
          </a:srgbClr>
        </a:solidFill>
      </dgm:spPr>
      <dgm:t>
        <a:bodyPr/>
        <a:lstStyle/>
        <a:p>
          <a:r>
            <a:rPr lang="en-GB" sz="2400" b="1" dirty="0">
              <a:solidFill>
                <a:schemeClr val="tx1"/>
              </a:solidFill>
            </a:rPr>
            <a:t>Evaluate the structural differences (CV, CT, SA, LGI) and differences in Betaine levels between patients and controls </a:t>
          </a:r>
          <a:endParaRPr lang="en-US" sz="2400" b="1" dirty="0">
            <a:solidFill>
              <a:schemeClr val="tx1"/>
            </a:solidFill>
          </a:endParaRPr>
        </a:p>
      </dgm:t>
    </dgm:pt>
    <dgm:pt modelId="{CE392E95-7167-43F1-A21D-75B8D18F7462}" type="parTrans" cxnId="{956D6665-360D-4E34-AD50-65DBBFF4FD69}">
      <dgm:prSet/>
      <dgm:spPr/>
      <dgm:t>
        <a:bodyPr/>
        <a:lstStyle/>
        <a:p>
          <a:endParaRPr lang="en-US"/>
        </a:p>
      </dgm:t>
    </dgm:pt>
    <dgm:pt modelId="{F2F9B29C-70BA-480C-A227-18737408EAD8}" type="sibTrans" cxnId="{956D6665-360D-4E34-AD50-65DBBFF4FD69}">
      <dgm:prSet phldrT="1" phldr="0"/>
      <dgm:spPr>
        <a:solidFill>
          <a:schemeClr val="accent2"/>
        </a:solidFill>
      </dgm:spPr>
      <dgm:t>
        <a:bodyPr/>
        <a:lstStyle/>
        <a:p>
          <a:r>
            <a:rPr lang="en-US"/>
            <a:t>1</a:t>
          </a:r>
        </a:p>
      </dgm:t>
    </dgm:pt>
    <dgm:pt modelId="{221877F5-B04F-4BBB-A20B-9D98E9DCC384}">
      <dgm:prSet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GB" b="1" dirty="0">
              <a:solidFill>
                <a:schemeClr val="tx1"/>
              </a:solidFill>
            </a:rPr>
            <a:t>Examine the relationship between regional brain volume, betaine and clinical scales</a:t>
          </a:r>
          <a:endParaRPr lang="en-US" b="1" dirty="0">
            <a:solidFill>
              <a:schemeClr val="tx1"/>
            </a:solidFill>
          </a:endParaRPr>
        </a:p>
      </dgm:t>
    </dgm:pt>
    <dgm:pt modelId="{10B89B3C-E9B4-415D-A995-A938A776BCDB}" type="parTrans" cxnId="{20364998-01A8-4842-9828-098251E1EB3C}">
      <dgm:prSet/>
      <dgm:spPr/>
      <dgm:t>
        <a:bodyPr/>
        <a:lstStyle/>
        <a:p>
          <a:endParaRPr lang="en-US"/>
        </a:p>
      </dgm:t>
    </dgm:pt>
    <dgm:pt modelId="{A325E590-C62C-4603-8744-817B9F1B1F42}" type="sibTrans" cxnId="{20364998-01A8-4842-9828-098251E1EB3C}">
      <dgm:prSet phldrT="2" phldr="0"/>
      <dgm:spPr>
        <a:solidFill>
          <a:srgbClr val="00B050"/>
        </a:solidFill>
      </dgm:spPr>
      <dgm:t>
        <a:bodyPr/>
        <a:lstStyle/>
        <a:p>
          <a:r>
            <a:rPr lang="en-US"/>
            <a:t>2</a:t>
          </a:r>
        </a:p>
      </dgm:t>
    </dgm:pt>
    <dgm:pt modelId="{4839E74D-4EAA-48A0-98C3-F8995D8EB24C}">
      <dgm:prSet/>
      <dgm:spPr>
        <a:solidFill>
          <a:srgbClr val="00B0F0"/>
        </a:solidFill>
      </dgm:spPr>
      <dgm:t>
        <a:bodyPr/>
        <a:lstStyle/>
        <a:p>
          <a:r>
            <a:rPr lang="en-GB" b="1" dirty="0">
              <a:solidFill>
                <a:schemeClr val="tx1"/>
              </a:solidFill>
            </a:rPr>
            <a:t>Investigate the mediation effect between cortical volume, betaine and clinical scales</a:t>
          </a:r>
          <a:endParaRPr lang="en-US" b="1" dirty="0">
            <a:solidFill>
              <a:schemeClr val="tx1"/>
            </a:solidFill>
          </a:endParaRPr>
        </a:p>
      </dgm:t>
    </dgm:pt>
    <dgm:pt modelId="{E0F8AA2F-7A6B-4EBA-932C-BEBB2F221F6A}" type="parTrans" cxnId="{BC9C979F-065D-45E3-8D07-FD8B3CF0204C}">
      <dgm:prSet/>
      <dgm:spPr/>
      <dgm:t>
        <a:bodyPr/>
        <a:lstStyle/>
        <a:p>
          <a:endParaRPr lang="en-US"/>
        </a:p>
      </dgm:t>
    </dgm:pt>
    <dgm:pt modelId="{0B0DE613-C154-44AE-AFC1-5278B11B6CA9}" type="sibTrans" cxnId="{BC9C979F-065D-45E3-8D07-FD8B3CF0204C}">
      <dgm:prSet phldrT="3" phldr="0"/>
      <dgm:spPr>
        <a:solidFill>
          <a:srgbClr val="0070C0"/>
        </a:solidFill>
      </dgm:spPr>
      <dgm:t>
        <a:bodyPr/>
        <a:lstStyle/>
        <a:p>
          <a:r>
            <a:rPr lang="en-US"/>
            <a:t>3</a:t>
          </a:r>
        </a:p>
      </dgm:t>
    </dgm:pt>
    <dgm:pt modelId="{723892FE-FC04-457F-AE70-A62E9B320679}" type="pres">
      <dgm:prSet presAssocID="{C2A798EC-53DA-479D-B1B0-F91D3ED26BC2}" presName="Name0" presStyleCnt="0">
        <dgm:presLayoutVars>
          <dgm:animLvl val="lvl"/>
          <dgm:resizeHandles val="exact"/>
        </dgm:presLayoutVars>
      </dgm:prSet>
      <dgm:spPr/>
    </dgm:pt>
    <dgm:pt modelId="{AFCEE1AD-5138-4844-8211-4996DC2FE414}" type="pres">
      <dgm:prSet presAssocID="{25945C80-4832-47D9-A4C9-37A4D97EE41B}" presName="compositeNode" presStyleCnt="0">
        <dgm:presLayoutVars>
          <dgm:bulletEnabled val="1"/>
        </dgm:presLayoutVars>
      </dgm:prSet>
      <dgm:spPr/>
    </dgm:pt>
    <dgm:pt modelId="{4ED776F3-78F6-47F8-8656-9F7CF9A71A44}" type="pres">
      <dgm:prSet presAssocID="{25945C80-4832-47D9-A4C9-37A4D97EE41B}" presName="bgRect" presStyleLbl="bgAccFollowNode1" presStyleIdx="0" presStyleCnt="3"/>
      <dgm:spPr/>
    </dgm:pt>
    <dgm:pt modelId="{B75565FF-08BC-4C0D-8290-EC1D0A0F968E}" type="pres">
      <dgm:prSet presAssocID="{F2F9B29C-70BA-480C-A227-18737408EAD8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A88E9087-BD92-4DE1-8DB5-81352ACB5F7F}" type="pres">
      <dgm:prSet presAssocID="{25945C80-4832-47D9-A4C9-37A4D97EE41B}" presName="bottomLine" presStyleLbl="alignNode1" presStyleIdx="1" presStyleCnt="6">
        <dgm:presLayoutVars/>
      </dgm:prSet>
      <dgm:spPr/>
    </dgm:pt>
    <dgm:pt modelId="{C2564B98-366F-48C3-A3D7-F09BD126DA42}" type="pres">
      <dgm:prSet presAssocID="{25945C80-4832-47D9-A4C9-37A4D97EE41B}" presName="nodeText" presStyleLbl="bgAccFollowNode1" presStyleIdx="0" presStyleCnt="3">
        <dgm:presLayoutVars>
          <dgm:bulletEnabled val="1"/>
        </dgm:presLayoutVars>
      </dgm:prSet>
      <dgm:spPr/>
    </dgm:pt>
    <dgm:pt modelId="{85E2A099-FA86-4E5E-9080-8FB232767FC3}" type="pres">
      <dgm:prSet presAssocID="{F2F9B29C-70BA-480C-A227-18737408EAD8}" presName="sibTrans" presStyleCnt="0"/>
      <dgm:spPr/>
    </dgm:pt>
    <dgm:pt modelId="{3A70D188-6CDF-4965-B2F4-BD1C0BA208BC}" type="pres">
      <dgm:prSet presAssocID="{221877F5-B04F-4BBB-A20B-9D98E9DCC384}" presName="compositeNode" presStyleCnt="0">
        <dgm:presLayoutVars>
          <dgm:bulletEnabled val="1"/>
        </dgm:presLayoutVars>
      </dgm:prSet>
      <dgm:spPr/>
    </dgm:pt>
    <dgm:pt modelId="{CF870DA5-E339-45CD-8E3F-FF8067D2ABCB}" type="pres">
      <dgm:prSet presAssocID="{221877F5-B04F-4BBB-A20B-9D98E9DCC384}" presName="bgRect" presStyleLbl="bgAccFollowNode1" presStyleIdx="1" presStyleCnt="3"/>
      <dgm:spPr/>
    </dgm:pt>
    <dgm:pt modelId="{4438E3A0-7EF9-4A79-AB41-B9396E1DCCB6}" type="pres">
      <dgm:prSet presAssocID="{A325E590-C62C-4603-8744-817B9F1B1F42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06A9E0F3-DF7D-492B-8B82-17722CDA1113}" type="pres">
      <dgm:prSet presAssocID="{221877F5-B04F-4BBB-A20B-9D98E9DCC384}" presName="bottomLine" presStyleLbl="alignNode1" presStyleIdx="3" presStyleCnt="6">
        <dgm:presLayoutVars/>
      </dgm:prSet>
      <dgm:spPr/>
    </dgm:pt>
    <dgm:pt modelId="{6598732A-D492-4F97-B49E-BEC428CE83AE}" type="pres">
      <dgm:prSet presAssocID="{221877F5-B04F-4BBB-A20B-9D98E9DCC384}" presName="nodeText" presStyleLbl="bgAccFollowNode1" presStyleIdx="1" presStyleCnt="3">
        <dgm:presLayoutVars>
          <dgm:bulletEnabled val="1"/>
        </dgm:presLayoutVars>
      </dgm:prSet>
      <dgm:spPr/>
    </dgm:pt>
    <dgm:pt modelId="{4E7D6334-CC38-4B4A-BA0D-AAA33E3BF3C2}" type="pres">
      <dgm:prSet presAssocID="{A325E590-C62C-4603-8744-817B9F1B1F42}" presName="sibTrans" presStyleCnt="0"/>
      <dgm:spPr/>
    </dgm:pt>
    <dgm:pt modelId="{3FB62D7A-EF69-4453-A854-53C35A46F90D}" type="pres">
      <dgm:prSet presAssocID="{4839E74D-4EAA-48A0-98C3-F8995D8EB24C}" presName="compositeNode" presStyleCnt="0">
        <dgm:presLayoutVars>
          <dgm:bulletEnabled val="1"/>
        </dgm:presLayoutVars>
      </dgm:prSet>
      <dgm:spPr/>
    </dgm:pt>
    <dgm:pt modelId="{3EBB7799-087A-4FB9-BCB5-9A82445E526D}" type="pres">
      <dgm:prSet presAssocID="{4839E74D-4EAA-48A0-98C3-F8995D8EB24C}" presName="bgRect" presStyleLbl="bgAccFollowNode1" presStyleIdx="2" presStyleCnt="3"/>
      <dgm:spPr/>
    </dgm:pt>
    <dgm:pt modelId="{B3C98DD8-4921-4BDE-9677-2275303F292E}" type="pres">
      <dgm:prSet presAssocID="{0B0DE613-C154-44AE-AFC1-5278B11B6CA9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36DD317E-5756-4F80-A0B0-823903019D80}" type="pres">
      <dgm:prSet presAssocID="{4839E74D-4EAA-48A0-98C3-F8995D8EB24C}" presName="bottomLine" presStyleLbl="alignNode1" presStyleIdx="5" presStyleCnt="6">
        <dgm:presLayoutVars/>
      </dgm:prSet>
      <dgm:spPr/>
    </dgm:pt>
    <dgm:pt modelId="{52BDA406-0A1D-4880-BCE1-51FD2F46F16E}" type="pres">
      <dgm:prSet presAssocID="{4839E74D-4EAA-48A0-98C3-F8995D8EB24C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F2F86B08-BD5A-4E45-986E-32C4F8107D00}" type="presOf" srcId="{0B0DE613-C154-44AE-AFC1-5278B11B6CA9}" destId="{B3C98DD8-4921-4BDE-9677-2275303F292E}" srcOrd="0" destOrd="0" presId="urn:microsoft.com/office/officeart/2016/7/layout/BasicLinearProcessNumbered"/>
    <dgm:cxn modelId="{4C49260E-1FB2-4D30-B2DD-4EF224705E3A}" type="presOf" srcId="{221877F5-B04F-4BBB-A20B-9D98E9DCC384}" destId="{6598732A-D492-4F97-B49E-BEC428CE83AE}" srcOrd="1" destOrd="0" presId="urn:microsoft.com/office/officeart/2016/7/layout/BasicLinearProcessNumbered"/>
    <dgm:cxn modelId="{8C151719-3C43-472A-A406-031DCBC0DA52}" type="presOf" srcId="{F2F9B29C-70BA-480C-A227-18737408EAD8}" destId="{B75565FF-08BC-4C0D-8290-EC1D0A0F968E}" srcOrd="0" destOrd="0" presId="urn:microsoft.com/office/officeart/2016/7/layout/BasicLinearProcessNumbered"/>
    <dgm:cxn modelId="{DA29E23B-5E98-4E9B-BEBC-08CB03606C56}" type="presOf" srcId="{25945C80-4832-47D9-A4C9-37A4D97EE41B}" destId="{4ED776F3-78F6-47F8-8656-9F7CF9A71A44}" srcOrd="0" destOrd="0" presId="urn:microsoft.com/office/officeart/2016/7/layout/BasicLinearProcessNumbered"/>
    <dgm:cxn modelId="{23238C47-C3EB-4FB7-86C1-0FC7CA6A08DA}" type="presOf" srcId="{221877F5-B04F-4BBB-A20B-9D98E9DCC384}" destId="{CF870DA5-E339-45CD-8E3F-FF8067D2ABCB}" srcOrd="0" destOrd="0" presId="urn:microsoft.com/office/officeart/2016/7/layout/BasicLinearProcessNumbered"/>
    <dgm:cxn modelId="{63530E55-C2B3-4B76-A264-E876F6D3E835}" type="presOf" srcId="{25945C80-4832-47D9-A4C9-37A4D97EE41B}" destId="{C2564B98-366F-48C3-A3D7-F09BD126DA42}" srcOrd="1" destOrd="0" presId="urn:microsoft.com/office/officeart/2016/7/layout/BasicLinearProcessNumbered"/>
    <dgm:cxn modelId="{3E06BB57-CE43-4114-AD72-5D59E46A9936}" type="presOf" srcId="{A325E590-C62C-4603-8744-817B9F1B1F42}" destId="{4438E3A0-7EF9-4A79-AB41-B9396E1DCCB6}" srcOrd="0" destOrd="0" presId="urn:microsoft.com/office/officeart/2016/7/layout/BasicLinearProcessNumbered"/>
    <dgm:cxn modelId="{582F415C-4BC8-480F-8020-AAA8991311FD}" type="presOf" srcId="{4839E74D-4EAA-48A0-98C3-F8995D8EB24C}" destId="{52BDA406-0A1D-4880-BCE1-51FD2F46F16E}" srcOrd="1" destOrd="0" presId="urn:microsoft.com/office/officeart/2016/7/layout/BasicLinearProcessNumbered"/>
    <dgm:cxn modelId="{956D6665-360D-4E34-AD50-65DBBFF4FD69}" srcId="{C2A798EC-53DA-479D-B1B0-F91D3ED26BC2}" destId="{25945C80-4832-47D9-A4C9-37A4D97EE41B}" srcOrd="0" destOrd="0" parTransId="{CE392E95-7167-43F1-A21D-75B8D18F7462}" sibTransId="{F2F9B29C-70BA-480C-A227-18737408EAD8}"/>
    <dgm:cxn modelId="{34B94580-4EE9-4995-945E-F966945893D3}" type="presOf" srcId="{C2A798EC-53DA-479D-B1B0-F91D3ED26BC2}" destId="{723892FE-FC04-457F-AE70-A62E9B320679}" srcOrd="0" destOrd="0" presId="urn:microsoft.com/office/officeart/2016/7/layout/BasicLinearProcessNumbered"/>
    <dgm:cxn modelId="{C0011F84-9C1B-4BA6-A18A-2D2226C5EED0}" type="presOf" srcId="{4839E74D-4EAA-48A0-98C3-F8995D8EB24C}" destId="{3EBB7799-087A-4FB9-BCB5-9A82445E526D}" srcOrd="0" destOrd="0" presId="urn:microsoft.com/office/officeart/2016/7/layout/BasicLinearProcessNumbered"/>
    <dgm:cxn modelId="{20364998-01A8-4842-9828-098251E1EB3C}" srcId="{C2A798EC-53DA-479D-B1B0-F91D3ED26BC2}" destId="{221877F5-B04F-4BBB-A20B-9D98E9DCC384}" srcOrd="1" destOrd="0" parTransId="{10B89B3C-E9B4-415D-A995-A938A776BCDB}" sibTransId="{A325E590-C62C-4603-8744-817B9F1B1F42}"/>
    <dgm:cxn modelId="{BC9C979F-065D-45E3-8D07-FD8B3CF0204C}" srcId="{C2A798EC-53DA-479D-B1B0-F91D3ED26BC2}" destId="{4839E74D-4EAA-48A0-98C3-F8995D8EB24C}" srcOrd="2" destOrd="0" parTransId="{E0F8AA2F-7A6B-4EBA-932C-BEBB2F221F6A}" sibTransId="{0B0DE613-C154-44AE-AFC1-5278B11B6CA9}"/>
    <dgm:cxn modelId="{FA2F8407-109E-43F0-9E3D-68331206B952}" type="presParOf" srcId="{723892FE-FC04-457F-AE70-A62E9B320679}" destId="{AFCEE1AD-5138-4844-8211-4996DC2FE414}" srcOrd="0" destOrd="0" presId="urn:microsoft.com/office/officeart/2016/7/layout/BasicLinearProcessNumbered"/>
    <dgm:cxn modelId="{BF8F694D-20EE-42D6-8CE0-A185C30D737F}" type="presParOf" srcId="{AFCEE1AD-5138-4844-8211-4996DC2FE414}" destId="{4ED776F3-78F6-47F8-8656-9F7CF9A71A44}" srcOrd="0" destOrd="0" presId="urn:microsoft.com/office/officeart/2016/7/layout/BasicLinearProcessNumbered"/>
    <dgm:cxn modelId="{7AD0850C-6CE5-4845-8711-1A7D5845A940}" type="presParOf" srcId="{AFCEE1AD-5138-4844-8211-4996DC2FE414}" destId="{B75565FF-08BC-4C0D-8290-EC1D0A0F968E}" srcOrd="1" destOrd="0" presId="urn:microsoft.com/office/officeart/2016/7/layout/BasicLinearProcessNumbered"/>
    <dgm:cxn modelId="{DAA8A653-5860-44A1-9097-BCCE6623560F}" type="presParOf" srcId="{AFCEE1AD-5138-4844-8211-4996DC2FE414}" destId="{A88E9087-BD92-4DE1-8DB5-81352ACB5F7F}" srcOrd="2" destOrd="0" presId="urn:microsoft.com/office/officeart/2016/7/layout/BasicLinearProcessNumbered"/>
    <dgm:cxn modelId="{BAF83C99-1746-408B-B2DB-E6DF77B547B0}" type="presParOf" srcId="{AFCEE1AD-5138-4844-8211-4996DC2FE414}" destId="{C2564B98-366F-48C3-A3D7-F09BD126DA42}" srcOrd="3" destOrd="0" presId="urn:microsoft.com/office/officeart/2016/7/layout/BasicLinearProcessNumbered"/>
    <dgm:cxn modelId="{6882C324-005B-46B2-AE0F-E075B6F236DD}" type="presParOf" srcId="{723892FE-FC04-457F-AE70-A62E9B320679}" destId="{85E2A099-FA86-4E5E-9080-8FB232767FC3}" srcOrd="1" destOrd="0" presId="urn:microsoft.com/office/officeart/2016/7/layout/BasicLinearProcessNumbered"/>
    <dgm:cxn modelId="{DCCAB73C-3131-4DF7-8E67-6292A9D0E86C}" type="presParOf" srcId="{723892FE-FC04-457F-AE70-A62E9B320679}" destId="{3A70D188-6CDF-4965-B2F4-BD1C0BA208BC}" srcOrd="2" destOrd="0" presId="urn:microsoft.com/office/officeart/2016/7/layout/BasicLinearProcessNumbered"/>
    <dgm:cxn modelId="{484B7978-B3B8-4D35-BF2C-2A85328E617E}" type="presParOf" srcId="{3A70D188-6CDF-4965-B2F4-BD1C0BA208BC}" destId="{CF870DA5-E339-45CD-8E3F-FF8067D2ABCB}" srcOrd="0" destOrd="0" presId="urn:microsoft.com/office/officeart/2016/7/layout/BasicLinearProcessNumbered"/>
    <dgm:cxn modelId="{B2A24033-8A03-4B46-BD8A-D37617257C63}" type="presParOf" srcId="{3A70D188-6CDF-4965-B2F4-BD1C0BA208BC}" destId="{4438E3A0-7EF9-4A79-AB41-B9396E1DCCB6}" srcOrd="1" destOrd="0" presId="urn:microsoft.com/office/officeart/2016/7/layout/BasicLinearProcessNumbered"/>
    <dgm:cxn modelId="{F507CBAD-BBAF-404A-92A0-86FB0A88FEFD}" type="presParOf" srcId="{3A70D188-6CDF-4965-B2F4-BD1C0BA208BC}" destId="{06A9E0F3-DF7D-492B-8B82-17722CDA1113}" srcOrd="2" destOrd="0" presId="urn:microsoft.com/office/officeart/2016/7/layout/BasicLinearProcessNumbered"/>
    <dgm:cxn modelId="{63907FFE-98FC-4987-8A09-F37C63E666B0}" type="presParOf" srcId="{3A70D188-6CDF-4965-B2F4-BD1C0BA208BC}" destId="{6598732A-D492-4F97-B49E-BEC428CE83AE}" srcOrd="3" destOrd="0" presId="urn:microsoft.com/office/officeart/2016/7/layout/BasicLinearProcessNumbered"/>
    <dgm:cxn modelId="{CF0DA3F0-843D-4493-A637-9BF552118BC0}" type="presParOf" srcId="{723892FE-FC04-457F-AE70-A62E9B320679}" destId="{4E7D6334-CC38-4B4A-BA0D-AAA33E3BF3C2}" srcOrd="3" destOrd="0" presId="urn:microsoft.com/office/officeart/2016/7/layout/BasicLinearProcessNumbered"/>
    <dgm:cxn modelId="{F9564B17-81B4-4C0F-B675-C26883C29456}" type="presParOf" srcId="{723892FE-FC04-457F-AE70-A62E9B320679}" destId="{3FB62D7A-EF69-4453-A854-53C35A46F90D}" srcOrd="4" destOrd="0" presId="urn:microsoft.com/office/officeart/2016/7/layout/BasicLinearProcessNumbered"/>
    <dgm:cxn modelId="{93D8D426-3F72-4359-8F22-B84698EF6918}" type="presParOf" srcId="{3FB62D7A-EF69-4453-A854-53C35A46F90D}" destId="{3EBB7799-087A-4FB9-BCB5-9A82445E526D}" srcOrd="0" destOrd="0" presId="urn:microsoft.com/office/officeart/2016/7/layout/BasicLinearProcessNumbered"/>
    <dgm:cxn modelId="{450CB6DE-4D51-43FD-A131-6FE5E387EC0C}" type="presParOf" srcId="{3FB62D7A-EF69-4453-A854-53C35A46F90D}" destId="{B3C98DD8-4921-4BDE-9677-2275303F292E}" srcOrd="1" destOrd="0" presId="urn:microsoft.com/office/officeart/2016/7/layout/BasicLinearProcessNumbered"/>
    <dgm:cxn modelId="{77825C1E-36A8-467B-A801-A13698394B67}" type="presParOf" srcId="{3FB62D7A-EF69-4453-A854-53C35A46F90D}" destId="{36DD317E-5756-4F80-A0B0-823903019D80}" srcOrd="2" destOrd="0" presId="urn:microsoft.com/office/officeart/2016/7/layout/BasicLinearProcessNumbered"/>
    <dgm:cxn modelId="{A2B218B1-D46D-40AB-88C0-6F4B68847DC1}" type="presParOf" srcId="{3FB62D7A-EF69-4453-A854-53C35A46F90D}" destId="{52BDA406-0A1D-4880-BCE1-51FD2F46F16E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F5BB54-A835-44E4-94B3-B5AEAC31FB2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E435546-67AB-4F4C-A036-BAF51F7B67A1}">
      <dgm:prSet custT="1"/>
      <dgm:spPr/>
      <dgm:t>
        <a:bodyPr/>
        <a:lstStyle/>
        <a:p>
          <a:r>
            <a:rPr lang="en-GB" sz="1800" b="1" dirty="0"/>
            <a:t>Participants – Betaine Collection – MRI – Exclusion/inclusion criteria</a:t>
          </a:r>
          <a:endParaRPr lang="en-US" sz="1800" b="1" dirty="0"/>
        </a:p>
      </dgm:t>
    </dgm:pt>
    <dgm:pt modelId="{DC2026C6-9112-486C-8F30-31D54E70FAE4}" type="parTrans" cxnId="{AD926373-1DD8-4900-9BEA-DAE602FDFE25}">
      <dgm:prSet/>
      <dgm:spPr/>
      <dgm:t>
        <a:bodyPr/>
        <a:lstStyle/>
        <a:p>
          <a:endParaRPr lang="en-US"/>
        </a:p>
      </dgm:t>
    </dgm:pt>
    <dgm:pt modelId="{2E918DDB-E856-4038-AA92-297E3885A476}" type="sibTrans" cxnId="{AD926373-1DD8-4900-9BEA-DAE602FDFE25}">
      <dgm:prSet/>
      <dgm:spPr/>
      <dgm:t>
        <a:bodyPr/>
        <a:lstStyle/>
        <a:p>
          <a:endParaRPr lang="en-US"/>
        </a:p>
      </dgm:t>
    </dgm:pt>
    <dgm:pt modelId="{4D3165AF-2BB5-4F1C-B2DC-281734667457}">
      <dgm:prSet custT="1"/>
      <dgm:spPr>
        <a:solidFill>
          <a:srgbClr val="92D050"/>
        </a:solidFill>
      </dgm:spPr>
      <dgm:t>
        <a:bodyPr/>
        <a:lstStyle/>
        <a:p>
          <a:r>
            <a:rPr lang="en-GB" sz="1800" b="1" dirty="0"/>
            <a:t>139 participants (43 patients and 96 controls)</a:t>
          </a:r>
        </a:p>
        <a:p>
          <a:r>
            <a:rPr lang="en-GB" sz="1800" b="1" dirty="0"/>
            <a:t>76 participants MRI (27 patients and 49 controls)</a:t>
          </a:r>
          <a:endParaRPr lang="en-US" sz="1800" b="1" dirty="0"/>
        </a:p>
      </dgm:t>
    </dgm:pt>
    <dgm:pt modelId="{42AA0009-BA77-4550-B7AC-069045A0D630}" type="parTrans" cxnId="{A4B99BFF-D46A-4A72-A206-1174B9BC61C9}">
      <dgm:prSet/>
      <dgm:spPr/>
      <dgm:t>
        <a:bodyPr/>
        <a:lstStyle/>
        <a:p>
          <a:endParaRPr lang="en-US"/>
        </a:p>
      </dgm:t>
    </dgm:pt>
    <dgm:pt modelId="{6F3D92CF-5687-40BF-93C9-066F8795806B}" type="sibTrans" cxnId="{A4B99BFF-D46A-4A72-A206-1174B9BC61C9}">
      <dgm:prSet/>
      <dgm:spPr/>
      <dgm:t>
        <a:bodyPr/>
        <a:lstStyle/>
        <a:p>
          <a:endParaRPr lang="en-US"/>
        </a:p>
      </dgm:t>
    </dgm:pt>
    <dgm:pt modelId="{50D531C0-5A72-4811-99CF-2F51D5F01FED}">
      <dgm:prSet custT="1"/>
      <dgm:spPr/>
      <dgm:t>
        <a:bodyPr/>
        <a:lstStyle/>
        <a:p>
          <a:r>
            <a:rPr lang="en-GB" sz="1800" b="1" dirty="0"/>
            <a:t>MRI scanning and blood sampling for betaine analysis </a:t>
          </a:r>
          <a:endParaRPr lang="en-US" sz="1800" b="1" dirty="0"/>
        </a:p>
      </dgm:t>
    </dgm:pt>
    <dgm:pt modelId="{D7FBFC4D-16B7-41C5-A571-D6C7AF2635DA}" type="parTrans" cxnId="{B310A4E5-437E-4A30-8C76-EE98088A040F}">
      <dgm:prSet/>
      <dgm:spPr/>
      <dgm:t>
        <a:bodyPr/>
        <a:lstStyle/>
        <a:p>
          <a:endParaRPr lang="en-US"/>
        </a:p>
      </dgm:t>
    </dgm:pt>
    <dgm:pt modelId="{CBFBB5A0-DD1C-4F21-BE9D-83AE1987382A}" type="sibTrans" cxnId="{B310A4E5-437E-4A30-8C76-EE98088A040F}">
      <dgm:prSet/>
      <dgm:spPr/>
      <dgm:t>
        <a:bodyPr/>
        <a:lstStyle/>
        <a:p>
          <a:endParaRPr lang="en-US"/>
        </a:p>
      </dgm:t>
    </dgm:pt>
    <dgm:pt modelId="{9BFE9BB4-53AA-4F84-9AA1-9F9B02057FB3}">
      <dgm:prSet/>
      <dgm:spPr>
        <a:solidFill>
          <a:srgbClr val="FFC000"/>
        </a:solidFill>
      </dgm:spPr>
      <dgm:t>
        <a:bodyPr/>
        <a:lstStyle/>
        <a:p>
          <a:r>
            <a:rPr lang="en-GB" b="1" dirty="0"/>
            <a:t>Exclusion criteria : (1) previous history of brain injury with unconsciousness for five minutes or more, (2) previous history of electroconvulsive therapy, (3) previous and/or present alcohol addiction, (4) previous and/or present continuous substance use, and (5) low quality of MRI images.</a:t>
          </a:r>
          <a:endParaRPr lang="en-US" b="1" dirty="0"/>
        </a:p>
      </dgm:t>
    </dgm:pt>
    <dgm:pt modelId="{8D9D7047-4BDE-49BB-847C-962079E90973}" type="parTrans" cxnId="{7EE6A70A-16FA-4261-96C8-C622D984A7B5}">
      <dgm:prSet/>
      <dgm:spPr/>
      <dgm:t>
        <a:bodyPr/>
        <a:lstStyle/>
        <a:p>
          <a:endParaRPr lang="en-US"/>
        </a:p>
      </dgm:t>
    </dgm:pt>
    <dgm:pt modelId="{E7F1BE85-E4E3-4688-B1B2-4FDE5E4E7479}" type="sibTrans" cxnId="{7EE6A70A-16FA-4261-96C8-C622D984A7B5}">
      <dgm:prSet/>
      <dgm:spPr/>
      <dgm:t>
        <a:bodyPr/>
        <a:lstStyle/>
        <a:p>
          <a:endParaRPr lang="en-US"/>
        </a:p>
      </dgm:t>
    </dgm:pt>
    <dgm:pt modelId="{80AED8F7-F1C1-49B9-BF19-5F8DADC3D9F9}" type="pres">
      <dgm:prSet presAssocID="{A8F5BB54-A835-44E4-94B3-B5AEAC31FB23}" presName="linear" presStyleCnt="0">
        <dgm:presLayoutVars>
          <dgm:animLvl val="lvl"/>
          <dgm:resizeHandles val="exact"/>
        </dgm:presLayoutVars>
      </dgm:prSet>
      <dgm:spPr/>
    </dgm:pt>
    <dgm:pt modelId="{0FA93C37-E9C7-4007-9374-C5070BDEE0EA}" type="pres">
      <dgm:prSet presAssocID="{3E435546-67AB-4F4C-A036-BAF51F7B67A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B30871A-A2CF-4D29-A5CD-37B75B169B6C}" type="pres">
      <dgm:prSet presAssocID="{2E918DDB-E856-4038-AA92-297E3885A476}" presName="spacer" presStyleCnt="0"/>
      <dgm:spPr/>
    </dgm:pt>
    <dgm:pt modelId="{4FEC1870-A568-486E-9234-2353333589A6}" type="pres">
      <dgm:prSet presAssocID="{4D3165AF-2BB5-4F1C-B2DC-28173466745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0B72133-97AE-4210-AA27-C1A620905DF4}" type="pres">
      <dgm:prSet presAssocID="{6F3D92CF-5687-40BF-93C9-066F8795806B}" presName="spacer" presStyleCnt="0"/>
      <dgm:spPr/>
    </dgm:pt>
    <dgm:pt modelId="{98DBC71B-22BB-4A04-87DE-960BCD249705}" type="pres">
      <dgm:prSet presAssocID="{50D531C0-5A72-4811-99CF-2F51D5F01FE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82ECC1D-FE5D-417A-B9AB-74A7D20CEF22}" type="pres">
      <dgm:prSet presAssocID="{CBFBB5A0-DD1C-4F21-BE9D-83AE1987382A}" presName="spacer" presStyleCnt="0"/>
      <dgm:spPr/>
    </dgm:pt>
    <dgm:pt modelId="{0C9BAEE5-E042-442D-9B5F-1BBE029BD5BC}" type="pres">
      <dgm:prSet presAssocID="{9BFE9BB4-53AA-4F84-9AA1-9F9B02057FB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EE6A70A-16FA-4261-96C8-C622D984A7B5}" srcId="{A8F5BB54-A835-44E4-94B3-B5AEAC31FB23}" destId="{9BFE9BB4-53AA-4F84-9AA1-9F9B02057FB3}" srcOrd="3" destOrd="0" parTransId="{8D9D7047-4BDE-49BB-847C-962079E90973}" sibTransId="{E7F1BE85-E4E3-4688-B1B2-4FDE5E4E7479}"/>
    <dgm:cxn modelId="{2865A50D-2175-43C9-93AA-EC0C1AAD4EA9}" type="presOf" srcId="{9BFE9BB4-53AA-4F84-9AA1-9F9B02057FB3}" destId="{0C9BAEE5-E042-442D-9B5F-1BBE029BD5BC}" srcOrd="0" destOrd="0" presId="urn:microsoft.com/office/officeart/2005/8/layout/vList2"/>
    <dgm:cxn modelId="{FDA7265E-152A-4657-A06B-87EE1EBD380E}" type="presOf" srcId="{4D3165AF-2BB5-4F1C-B2DC-281734667457}" destId="{4FEC1870-A568-486E-9234-2353333589A6}" srcOrd="0" destOrd="0" presId="urn:microsoft.com/office/officeart/2005/8/layout/vList2"/>
    <dgm:cxn modelId="{AD926373-1DD8-4900-9BEA-DAE602FDFE25}" srcId="{A8F5BB54-A835-44E4-94B3-B5AEAC31FB23}" destId="{3E435546-67AB-4F4C-A036-BAF51F7B67A1}" srcOrd="0" destOrd="0" parTransId="{DC2026C6-9112-486C-8F30-31D54E70FAE4}" sibTransId="{2E918DDB-E856-4038-AA92-297E3885A476}"/>
    <dgm:cxn modelId="{AE2FFD77-D0D0-442E-8017-8B849E2D54D2}" type="presOf" srcId="{A8F5BB54-A835-44E4-94B3-B5AEAC31FB23}" destId="{80AED8F7-F1C1-49B9-BF19-5F8DADC3D9F9}" srcOrd="0" destOrd="0" presId="urn:microsoft.com/office/officeart/2005/8/layout/vList2"/>
    <dgm:cxn modelId="{A52F848D-E9E0-49A3-9C21-55B17CDC7074}" type="presOf" srcId="{50D531C0-5A72-4811-99CF-2F51D5F01FED}" destId="{98DBC71B-22BB-4A04-87DE-960BCD249705}" srcOrd="0" destOrd="0" presId="urn:microsoft.com/office/officeart/2005/8/layout/vList2"/>
    <dgm:cxn modelId="{E81B3AA9-9659-4BD0-939E-50A69010AA2F}" type="presOf" srcId="{3E435546-67AB-4F4C-A036-BAF51F7B67A1}" destId="{0FA93C37-E9C7-4007-9374-C5070BDEE0EA}" srcOrd="0" destOrd="0" presId="urn:microsoft.com/office/officeart/2005/8/layout/vList2"/>
    <dgm:cxn modelId="{B310A4E5-437E-4A30-8C76-EE98088A040F}" srcId="{A8F5BB54-A835-44E4-94B3-B5AEAC31FB23}" destId="{50D531C0-5A72-4811-99CF-2F51D5F01FED}" srcOrd="2" destOrd="0" parTransId="{D7FBFC4D-16B7-41C5-A571-D6C7AF2635DA}" sibTransId="{CBFBB5A0-DD1C-4F21-BE9D-83AE1987382A}"/>
    <dgm:cxn modelId="{A4B99BFF-D46A-4A72-A206-1174B9BC61C9}" srcId="{A8F5BB54-A835-44E4-94B3-B5AEAC31FB23}" destId="{4D3165AF-2BB5-4F1C-B2DC-281734667457}" srcOrd="1" destOrd="0" parTransId="{42AA0009-BA77-4550-B7AC-069045A0D630}" sibTransId="{6F3D92CF-5687-40BF-93C9-066F8795806B}"/>
    <dgm:cxn modelId="{DC266C89-AE43-4441-867A-813D6E615F2F}" type="presParOf" srcId="{80AED8F7-F1C1-49B9-BF19-5F8DADC3D9F9}" destId="{0FA93C37-E9C7-4007-9374-C5070BDEE0EA}" srcOrd="0" destOrd="0" presId="urn:microsoft.com/office/officeart/2005/8/layout/vList2"/>
    <dgm:cxn modelId="{920BC29D-614C-4397-9A92-56BACFF07BB4}" type="presParOf" srcId="{80AED8F7-F1C1-49B9-BF19-5F8DADC3D9F9}" destId="{0B30871A-A2CF-4D29-A5CD-37B75B169B6C}" srcOrd="1" destOrd="0" presId="urn:microsoft.com/office/officeart/2005/8/layout/vList2"/>
    <dgm:cxn modelId="{D1DEA59F-64C1-4921-B1E4-0C74C710D05B}" type="presParOf" srcId="{80AED8F7-F1C1-49B9-BF19-5F8DADC3D9F9}" destId="{4FEC1870-A568-486E-9234-2353333589A6}" srcOrd="2" destOrd="0" presId="urn:microsoft.com/office/officeart/2005/8/layout/vList2"/>
    <dgm:cxn modelId="{545319F9-AB95-47AC-9131-52ED8FC6DE90}" type="presParOf" srcId="{80AED8F7-F1C1-49B9-BF19-5F8DADC3D9F9}" destId="{00B72133-97AE-4210-AA27-C1A620905DF4}" srcOrd="3" destOrd="0" presId="urn:microsoft.com/office/officeart/2005/8/layout/vList2"/>
    <dgm:cxn modelId="{601F9925-D159-4C08-B494-CB05F2136E1A}" type="presParOf" srcId="{80AED8F7-F1C1-49B9-BF19-5F8DADC3D9F9}" destId="{98DBC71B-22BB-4A04-87DE-960BCD249705}" srcOrd="4" destOrd="0" presId="urn:microsoft.com/office/officeart/2005/8/layout/vList2"/>
    <dgm:cxn modelId="{96AE2458-DD78-40D0-8217-BD20D86880BC}" type="presParOf" srcId="{80AED8F7-F1C1-49B9-BF19-5F8DADC3D9F9}" destId="{982ECC1D-FE5D-417A-B9AB-74A7D20CEF22}" srcOrd="5" destOrd="0" presId="urn:microsoft.com/office/officeart/2005/8/layout/vList2"/>
    <dgm:cxn modelId="{0C5E2EC6-0520-405F-B83D-CF204C1063C4}" type="presParOf" srcId="{80AED8F7-F1C1-49B9-BF19-5F8DADC3D9F9}" destId="{0C9BAEE5-E042-442D-9B5F-1BBE029BD5B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07CA270-BF02-4C7F-8406-5DF2AE5B16DC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299799D-E71C-4FB7-A43D-D01039A6490F}">
      <dgm:prSet/>
      <dgm:spPr/>
      <dgm:t>
        <a:bodyPr/>
        <a:lstStyle/>
        <a:p>
          <a:r>
            <a:rPr lang="en-GB"/>
            <a:t>Freesurfer</a:t>
          </a:r>
          <a:endParaRPr lang="en-US"/>
        </a:p>
      </dgm:t>
    </dgm:pt>
    <dgm:pt modelId="{E1EFB8C1-5821-4FC7-A8C8-F01570F9A132}" type="parTrans" cxnId="{3CB27516-2F3E-4A52-9940-525E13275900}">
      <dgm:prSet/>
      <dgm:spPr/>
      <dgm:t>
        <a:bodyPr/>
        <a:lstStyle/>
        <a:p>
          <a:endParaRPr lang="en-US"/>
        </a:p>
      </dgm:t>
    </dgm:pt>
    <dgm:pt modelId="{F1D1BCC4-E5A1-47CD-9FB4-28C88D7376A2}" type="sibTrans" cxnId="{3CB27516-2F3E-4A52-9940-525E13275900}">
      <dgm:prSet/>
      <dgm:spPr/>
      <dgm:t>
        <a:bodyPr/>
        <a:lstStyle/>
        <a:p>
          <a:endParaRPr lang="en-US"/>
        </a:p>
      </dgm:t>
    </dgm:pt>
    <dgm:pt modelId="{F7DC285C-FA0B-44D6-ADE6-D15FD4CAE56F}">
      <dgm:prSet/>
      <dgm:spPr/>
      <dgm:t>
        <a:bodyPr/>
        <a:lstStyle/>
        <a:p>
          <a:r>
            <a:rPr lang="en-GB"/>
            <a:t>SPM</a:t>
          </a:r>
          <a:endParaRPr lang="en-US"/>
        </a:p>
      </dgm:t>
    </dgm:pt>
    <dgm:pt modelId="{4334321B-C1D3-48CB-A493-688C489E7DC0}" type="parTrans" cxnId="{E5631EF2-E32E-4B82-9FAC-78AC52BB15B6}">
      <dgm:prSet/>
      <dgm:spPr/>
      <dgm:t>
        <a:bodyPr/>
        <a:lstStyle/>
        <a:p>
          <a:endParaRPr lang="en-US"/>
        </a:p>
      </dgm:t>
    </dgm:pt>
    <dgm:pt modelId="{3311E903-9E55-4D6D-891B-F20EF55B52DD}" type="sibTrans" cxnId="{E5631EF2-E32E-4B82-9FAC-78AC52BB15B6}">
      <dgm:prSet/>
      <dgm:spPr/>
      <dgm:t>
        <a:bodyPr/>
        <a:lstStyle/>
        <a:p>
          <a:endParaRPr lang="en-US"/>
        </a:p>
      </dgm:t>
    </dgm:pt>
    <dgm:pt modelId="{C68853DD-4980-4F0A-8321-E3DAA7B356D0}">
      <dgm:prSet/>
      <dgm:spPr/>
      <dgm:t>
        <a:bodyPr/>
        <a:lstStyle/>
        <a:p>
          <a:r>
            <a:rPr lang="en-GB"/>
            <a:t>SPSS</a:t>
          </a:r>
          <a:endParaRPr lang="en-US"/>
        </a:p>
      </dgm:t>
    </dgm:pt>
    <dgm:pt modelId="{D8C2F802-E777-40DB-8DF9-860CD66DDCA5}" type="parTrans" cxnId="{126B9441-A636-4667-96F6-DB636AD70275}">
      <dgm:prSet/>
      <dgm:spPr/>
      <dgm:t>
        <a:bodyPr/>
        <a:lstStyle/>
        <a:p>
          <a:endParaRPr lang="en-US"/>
        </a:p>
      </dgm:t>
    </dgm:pt>
    <dgm:pt modelId="{B1E2DE7F-4130-4CBE-B182-FC6181419BEF}" type="sibTrans" cxnId="{126B9441-A636-4667-96F6-DB636AD70275}">
      <dgm:prSet/>
      <dgm:spPr/>
      <dgm:t>
        <a:bodyPr/>
        <a:lstStyle/>
        <a:p>
          <a:endParaRPr lang="en-US"/>
        </a:p>
      </dgm:t>
    </dgm:pt>
    <dgm:pt modelId="{28DD44FD-0D69-4D4B-A1A6-08001132CCBD}" type="pres">
      <dgm:prSet presAssocID="{907CA270-BF02-4C7F-8406-5DF2AE5B16DC}" presName="vert0" presStyleCnt="0">
        <dgm:presLayoutVars>
          <dgm:dir/>
          <dgm:animOne val="branch"/>
          <dgm:animLvl val="lvl"/>
        </dgm:presLayoutVars>
      </dgm:prSet>
      <dgm:spPr/>
    </dgm:pt>
    <dgm:pt modelId="{B033077E-5C37-A240-8B52-6A68C25D7759}" type="pres">
      <dgm:prSet presAssocID="{5299799D-E71C-4FB7-A43D-D01039A6490F}" presName="thickLine" presStyleLbl="alignNode1" presStyleIdx="0" presStyleCnt="3"/>
      <dgm:spPr/>
    </dgm:pt>
    <dgm:pt modelId="{B4DB3A23-3C5C-B74E-ADEB-0341AA1C61A3}" type="pres">
      <dgm:prSet presAssocID="{5299799D-E71C-4FB7-A43D-D01039A6490F}" presName="horz1" presStyleCnt="0"/>
      <dgm:spPr/>
    </dgm:pt>
    <dgm:pt modelId="{997115C9-0862-AD40-9462-B50ACC73F059}" type="pres">
      <dgm:prSet presAssocID="{5299799D-E71C-4FB7-A43D-D01039A6490F}" presName="tx1" presStyleLbl="revTx" presStyleIdx="0" presStyleCnt="3"/>
      <dgm:spPr/>
    </dgm:pt>
    <dgm:pt modelId="{4C9EF588-4C86-B249-85B3-EE076DBCF5E2}" type="pres">
      <dgm:prSet presAssocID="{5299799D-E71C-4FB7-A43D-D01039A6490F}" presName="vert1" presStyleCnt="0"/>
      <dgm:spPr/>
    </dgm:pt>
    <dgm:pt modelId="{BBAD01AE-C293-7646-A87F-80256D738BF1}" type="pres">
      <dgm:prSet presAssocID="{F7DC285C-FA0B-44D6-ADE6-D15FD4CAE56F}" presName="thickLine" presStyleLbl="alignNode1" presStyleIdx="1" presStyleCnt="3"/>
      <dgm:spPr/>
    </dgm:pt>
    <dgm:pt modelId="{E2F42F6D-9782-B348-9074-40B5F4C9E3CC}" type="pres">
      <dgm:prSet presAssocID="{F7DC285C-FA0B-44D6-ADE6-D15FD4CAE56F}" presName="horz1" presStyleCnt="0"/>
      <dgm:spPr/>
    </dgm:pt>
    <dgm:pt modelId="{0F3B98ED-B616-7244-9ABF-97A018C3C8B7}" type="pres">
      <dgm:prSet presAssocID="{F7DC285C-FA0B-44D6-ADE6-D15FD4CAE56F}" presName="tx1" presStyleLbl="revTx" presStyleIdx="1" presStyleCnt="3"/>
      <dgm:spPr/>
    </dgm:pt>
    <dgm:pt modelId="{AA67BD0A-5988-0848-9995-0BFCB44468A1}" type="pres">
      <dgm:prSet presAssocID="{F7DC285C-FA0B-44D6-ADE6-D15FD4CAE56F}" presName="vert1" presStyleCnt="0"/>
      <dgm:spPr/>
    </dgm:pt>
    <dgm:pt modelId="{99257ED5-C3F4-1247-B134-757F11530368}" type="pres">
      <dgm:prSet presAssocID="{C68853DD-4980-4F0A-8321-E3DAA7B356D0}" presName="thickLine" presStyleLbl="alignNode1" presStyleIdx="2" presStyleCnt="3"/>
      <dgm:spPr/>
    </dgm:pt>
    <dgm:pt modelId="{9AF7DA27-00B7-2345-AFFA-8AEFF1DD19FE}" type="pres">
      <dgm:prSet presAssocID="{C68853DD-4980-4F0A-8321-E3DAA7B356D0}" presName="horz1" presStyleCnt="0"/>
      <dgm:spPr/>
    </dgm:pt>
    <dgm:pt modelId="{A8FAA1EF-2D99-8042-8467-FB006567DEB9}" type="pres">
      <dgm:prSet presAssocID="{C68853DD-4980-4F0A-8321-E3DAA7B356D0}" presName="tx1" presStyleLbl="revTx" presStyleIdx="2" presStyleCnt="3"/>
      <dgm:spPr/>
    </dgm:pt>
    <dgm:pt modelId="{6EE2EE92-E879-DE4F-BF70-5871BB6E19D7}" type="pres">
      <dgm:prSet presAssocID="{C68853DD-4980-4F0A-8321-E3DAA7B356D0}" presName="vert1" presStyleCnt="0"/>
      <dgm:spPr/>
    </dgm:pt>
  </dgm:ptLst>
  <dgm:cxnLst>
    <dgm:cxn modelId="{3CB27516-2F3E-4A52-9940-525E13275900}" srcId="{907CA270-BF02-4C7F-8406-5DF2AE5B16DC}" destId="{5299799D-E71C-4FB7-A43D-D01039A6490F}" srcOrd="0" destOrd="0" parTransId="{E1EFB8C1-5821-4FC7-A8C8-F01570F9A132}" sibTransId="{F1D1BCC4-E5A1-47CD-9FB4-28C88D7376A2}"/>
    <dgm:cxn modelId="{80ED4921-AAC0-3F47-81B8-E8EA586077C8}" type="presOf" srcId="{F7DC285C-FA0B-44D6-ADE6-D15FD4CAE56F}" destId="{0F3B98ED-B616-7244-9ABF-97A018C3C8B7}" srcOrd="0" destOrd="0" presId="urn:microsoft.com/office/officeart/2008/layout/LinedList"/>
    <dgm:cxn modelId="{126B9441-A636-4667-96F6-DB636AD70275}" srcId="{907CA270-BF02-4C7F-8406-5DF2AE5B16DC}" destId="{C68853DD-4980-4F0A-8321-E3DAA7B356D0}" srcOrd="2" destOrd="0" parTransId="{D8C2F802-E777-40DB-8DF9-860CD66DDCA5}" sibTransId="{B1E2DE7F-4130-4CBE-B182-FC6181419BEF}"/>
    <dgm:cxn modelId="{9015CB6B-B40D-BB4A-8E33-9A91588F4F6C}" type="presOf" srcId="{C68853DD-4980-4F0A-8321-E3DAA7B356D0}" destId="{A8FAA1EF-2D99-8042-8467-FB006567DEB9}" srcOrd="0" destOrd="0" presId="urn:microsoft.com/office/officeart/2008/layout/LinedList"/>
    <dgm:cxn modelId="{A21C2DA5-06DE-8245-AD0B-AAD1676DBE2C}" type="presOf" srcId="{907CA270-BF02-4C7F-8406-5DF2AE5B16DC}" destId="{28DD44FD-0D69-4D4B-A1A6-08001132CCBD}" srcOrd="0" destOrd="0" presId="urn:microsoft.com/office/officeart/2008/layout/LinedList"/>
    <dgm:cxn modelId="{E5631EF2-E32E-4B82-9FAC-78AC52BB15B6}" srcId="{907CA270-BF02-4C7F-8406-5DF2AE5B16DC}" destId="{F7DC285C-FA0B-44D6-ADE6-D15FD4CAE56F}" srcOrd="1" destOrd="0" parTransId="{4334321B-C1D3-48CB-A493-688C489E7DC0}" sibTransId="{3311E903-9E55-4D6D-891B-F20EF55B52DD}"/>
    <dgm:cxn modelId="{70940AFC-4481-DD4F-BF5F-EC3AC9E846BE}" type="presOf" srcId="{5299799D-E71C-4FB7-A43D-D01039A6490F}" destId="{997115C9-0862-AD40-9462-B50ACC73F059}" srcOrd="0" destOrd="0" presId="urn:microsoft.com/office/officeart/2008/layout/LinedList"/>
    <dgm:cxn modelId="{DA328EBC-F1B2-B04B-A207-EB886F7A9577}" type="presParOf" srcId="{28DD44FD-0D69-4D4B-A1A6-08001132CCBD}" destId="{B033077E-5C37-A240-8B52-6A68C25D7759}" srcOrd="0" destOrd="0" presId="urn:microsoft.com/office/officeart/2008/layout/LinedList"/>
    <dgm:cxn modelId="{E1EF10C2-5F6C-044D-8F16-E8D9132983EC}" type="presParOf" srcId="{28DD44FD-0D69-4D4B-A1A6-08001132CCBD}" destId="{B4DB3A23-3C5C-B74E-ADEB-0341AA1C61A3}" srcOrd="1" destOrd="0" presId="urn:microsoft.com/office/officeart/2008/layout/LinedList"/>
    <dgm:cxn modelId="{FF264D12-BE42-C940-996A-9A1AB3D3355A}" type="presParOf" srcId="{B4DB3A23-3C5C-B74E-ADEB-0341AA1C61A3}" destId="{997115C9-0862-AD40-9462-B50ACC73F059}" srcOrd="0" destOrd="0" presId="urn:microsoft.com/office/officeart/2008/layout/LinedList"/>
    <dgm:cxn modelId="{C5ECFAC9-26F5-6741-91E3-CCEBB13DE046}" type="presParOf" srcId="{B4DB3A23-3C5C-B74E-ADEB-0341AA1C61A3}" destId="{4C9EF588-4C86-B249-85B3-EE076DBCF5E2}" srcOrd="1" destOrd="0" presId="urn:microsoft.com/office/officeart/2008/layout/LinedList"/>
    <dgm:cxn modelId="{7675F698-A52C-5447-BB9A-7973184C238F}" type="presParOf" srcId="{28DD44FD-0D69-4D4B-A1A6-08001132CCBD}" destId="{BBAD01AE-C293-7646-A87F-80256D738BF1}" srcOrd="2" destOrd="0" presId="urn:microsoft.com/office/officeart/2008/layout/LinedList"/>
    <dgm:cxn modelId="{6F7391CC-07AB-3142-8BF6-305BFAE67851}" type="presParOf" srcId="{28DD44FD-0D69-4D4B-A1A6-08001132CCBD}" destId="{E2F42F6D-9782-B348-9074-40B5F4C9E3CC}" srcOrd="3" destOrd="0" presId="urn:microsoft.com/office/officeart/2008/layout/LinedList"/>
    <dgm:cxn modelId="{27E99887-98C4-2D44-9AE3-9F4C62329C92}" type="presParOf" srcId="{E2F42F6D-9782-B348-9074-40B5F4C9E3CC}" destId="{0F3B98ED-B616-7244-9ABF-97A018C3C8B7}" srcOrd="0" destOrd="0" presId="urn:microsoft.com/office/officeart/2008/layout/LinedList"/>
    <dgm:cxn modelId="{761C6142-781A-8E46-8DA9-1284A7D77456}" type="presParOf" srcId="{E2F42F6D-9782-B348-9074-40B5F4C9E3CC}" destId="{AA67BD0A-5988-0848-9995-0BFCB44468A1}" srcOrd="1" destOrd="0" presId="urn:microsoft.com/office/officeart/2008/layout/LinedList"/>
    <dgm:cxn modelId="{A5301541-B98F-B143-A278-49F0C4ECE2D7}" type="presParOf" srcId="{28DD44FD-0D69-4D4B-A1A6-08001132CCBD}" destId="{99257ED5-C3F4-1247-B134-757F11530368}" srcOrd="4" destOrd="0" presId="urn:microsoft.com/office/officeart/2008/layout/LinedList"/>
    <dgm:cxn modelId="{E88F59F5-DABE-5B44-91A5-C1492DA69D84}" type="presParOf" srcId="{28DD44FD-0D69-4D4B-A1A6-08001132CCBD}" destId="{9AF7DA27-00B7-2345-AFFA-8AEFF1DD19FE}" srcOrd="5" destOrd="0" presId="urn:microsoft.com/office/officeart/2008/layout/LinedList"/>
    <dgm:cxn modelId="{8A71E1A3-71A3-5142-85D6-F7F0291F6096}" type="presParOf" srcId="{9AF7DA27-00B7-2345-AFFA-8AEFF1DD19FE}" destId="{A8FAA1EF-2D99-8042-8467-FB006567DEB9}" srcOrd="0" destOrd="0" presId="urn:microsoft.com/office/officeart/2008/layout/LinedList"/>
    <dgm:cxn modelId="{20BA3F18-92F1-004D-A671-6DF430A0D06D}" type="presParOf" srcId="{9AF7DA27-00B7-2345-AFFA-8AEFF1DD19FE}" destId="{6EE2EE92-E879-DE4F-BF70-5871BB6E19D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A68AA4-BB68-4FD7-BB7F-DC777248441F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10344B7-B283-4744-9EEB-F9DE5CB57120}">
      <dgm:prSet/>
      <dgm:spPr/>
      <dgm:t>
        <a:bodyPr/>
        <a:lstStyle/>
        <a:p>
          <a:r>
            <a:rPr lang="de-DE"/>
            <a:t>CV LH STG – p= 0.039</a:t>
          </a:r>
          <a:endParaRPr lang="en-US"/>
        </a:p>
      </dgm:t>
    </dgm:pt>
    <dgm:pt modelId="{2A5A6B77-BC1D-48D1-8246-B1CCE379899A}" type="parTrans" cxnId="{C7A10BAC-18D6-4361-9357-DDA4D64132FA}">
      <dgm:prSet/>
      <dgm:spPr/>
      <dgm:t>
        <a:bodyPr/>
        <a:lstStyle/>
        <a:p>
          <a:endParaRPr lang="en-US"/>
        </a:p>
      </dgm:t>
    </dgm:pt>
    <dgm:pt modelId="{1DB2BF9B-859A-47BF-AC2C-E789321A9564}" type="sibTrans" cxnId="{C7A10BAC-18D6-4361-9357-DDA4D64132FA}">
      <dgm:prSet/>
      <dgm:spPr/>
      <dgm:t>
        <a:bodyPr/>
        <a:lstStyle/>
        <a:p>
          <a:endParaRPr lang="en-US"/>
        </a:p>
      </dgm:t>
    </dgm:pt>
    <dgm:pt modelId="{9C5A0AFD-FBDB-43C3-B716-5E1D697985D3}">
      <dgm:prSet/>
      <dgm:spPr/>
      <dgm:t>
        <a:bodyPr/>
        <a:lstStyle/>
        <a:p>
          <a:r>
            <a:rPr lang="de-DE"/>
            <a:t>LGI LH Frontal Pole – p=0.031</a:t>
          </a:r>
          <a:endParaRPr lang="en-US"/>
        </a:p>
      </dgm:t>
    </dgm:pt>
    <dgm:pt modelId="{38B42DA9-8806-4A71-8FD9-D21728FFFDDC}" type="parTrans" cxnId="{9AFF4993-2C1D-41D5-8558-B05E27BF2C3A}">
      <dgm:prSet/>
      <dgm:spPr/>
      <dgm:t>
        <a:bodyPr/>
        <a:lstStyle/>
        <a:p>
          <a:endParaRPr lang="en-US"/>
        </a:p>
      </dgm:t>
    </dgm:pt>
    <dgm:pt modelId="{7D91A9C7-72F3-41E5-AB66-94F5CD55C994}" type="sibTrans" cxnId="{9AFF4993-2C1D-41D5-8558-B05E27BF2C3A}">
      <dgm:prSet/>
      <dgm:spPr/>
      <dgm:t>
        <a:bodyPr/>
        <a:lstStyle/>
        <a:p>
          <a:endParaRPr lang="en-US"/>
        </a:p>
      </dgm:t>
    </dgm:pt>
    <dgm:pt modelId="{E39AAEB3-5C15-4462-AB40-1C15DB944C56}">
      <dgm:prSet/>
      <dgm:spPr/>
      <dgm:t>
        <a:bodyPr/>
        <a:lstStyle/>
        <a:p>
          <a:r>
            <a:rPr lang="de-DE"/>
            <a:t>LGI LH Superior Frontal – p=0.016</a:t>
          </a:r>
          <a:endParaRPr lang="en-US"/>
        </a:p>
      </dgm:t>
    </dgm:pt>
    <dgm:pt modelId="{AC413824-47A6-42B8-A275-577E011F0C50}" type="parTrans" cxnId="{10BF3AEF-88F1-41CA-B98C-A950BE9C38A4}">
      <dgm:prSet/>
      <dgm:spPr/>
      <dgm:t>
        <a:bodyPr/>
        <a:lstStyle/>
        <a:p>
          <a:endParaRPr lang="en-US"/>
        </a:p>
      </dgm:t>
    </dgm:pt>
    <dgm:pt modelId="{04E6A7E9-CD00-416E-A537-926584221FE5}" type="sibTrans" cxnId="{10BF3AEF-88F1-41CA-B98C-A950BE9C38A4}">
      <dgm:prSet/>
      <dgm:spPr/>
      <dgm:t>
        <a:bodyPr/>
        <a:lstStyle/>
        <a:p>
          <a:endParaRPr lang="en-US"/>
        </a:p>
      </dgm:t>
    </dgm:pt>
    <dgm:pt modelId="{45BDA0A6-99E6-4C5A-AE37-BC66BD526B4E}">
      <dgm:prSet/>
      <dgm:spPr/>
      <dgm:t>
        <a:bodyPr/>
        <a:lstStyle/>
        <a:p>
          <a:r>
            <a:rPr lang="de-DE"/>
            <a:t>LGI LH Medial Orbitofrontal – p=0.022</a:t>
          </a:r>
          <a:endParaRPr lang="en-US"/>
        </a:p>
      </dgm:t>
    </dgm:pt>
    <dgm:pt modelId="{2330FCB1-21EC-4214-A946-19B3908079A1}" type="parTrans" cxnId="{26B86A97-E0D5-4EAD-BE8A-AFF5AEF320AA}">
      <dgm:prSet/>
      <dgm:spPr/>
      <dgm:t>
        <a:bodyPr/>
        <a:lstStyle/>
        <a:p>
          <a:endParaRPr lang="en-US"/>
        </a:p>
      </dgm:t>
    </dgm:pt>
    <dgm:pt modelId="{31F7EB58-C3EE-4542-A8B0-5096431D8FA0}" type="sibTrans" cxnId="{26B86A97-E0D5-4EAD-BE8A-AFF5AEF320AA}">
      <dgm:prSet/>
      <dgm:spPr/>
      <dgm:t>
        <a:bodyPr/>
        <a:lstStyle/>
        <a:p>
          <a:endParaRPr lang="en-US"/>
        </a:p>
      </dgm:t>
    </dgm:pt>
    <dgm:pt modelId="{46C04FCA-9435-4D49-94C6-761A7E351ECD}" type="pres">
      <dgm:prSet presAssocID="{42A68AA4-BB68-4FD7-BB7F-DC777248441F}" presName="vert0" presStyleCnt="0">
        <dgm:presLayoutVars>
          <dgm:dir/>
          <dgm:animOne val="branch"/>
          <dgm:animLvl val="lvl"/>
        </dgm:presLayoutVars>
      </dgm:prSet>
      <dgm:spPr/>
    </dgm:pt>
    <dgm:pt modelId="{6DC8423C-278C-4DB6-9A39-216FF8C3DDA0}" type="pres">
      <dgm:prSet presAssocID="{810344B7-B283-4744-9EEB-F9DE5CB57120}" presName="thickLine" presStyleLbl="alignNode1" presStyleIdx="0" presStyleCnt="4"/>
      <dgm:spPr/>
    </dgm:pt>
    <dgm:pt modelId="{ECA1CD2C-42A4-4D63-B6DA-3F1BD630E832}" type="pres">
      <dgm:prSet presAssocID="{810344B7-B283-4744-9EEB-F9DE5CB57120}" presName="horz1" presStyleCnt="0"/>
      <dgm:spPr/>
    </dgm:pt>
    <dgm:pt modelId="{8A9769BA-EEF6-44A4-9917-50A00ED069AB}" type="pres">
      <dgm:prSet presAssocID="{810344B7-B283-4744-9EEB-F9DE5CB57120}" presName="tx1" presStyleLbl="revTx" presStyleIdx="0" presStyleCnt="4"/>
      <dgm:spPr/>
    </dgm:pt>
    <dgm:pt modelId="{497DAC97-25EF-49B3-9E3B-4AD4A73E69DA}" type="pres">
      <dgm:prSet presAssocID="{810344B7-B283-4744-9EEB-F9DE5CB57120}" presName="vert1" presStyleCnt="0"/>
      <dgm:spPr/>
    </dgm:pt>
    <dgm:pt modelId="{A1678A27-7883-41F5-82BB-0DDB53983A5A}" type="pres">
      <dgm:prSet presAssocID="{9C5A0AFD-FBDB-43C3-B716-5E1D697985D3}" presName="thickLine" presStyleLbl="alignNode1" presStyleIdx="1" presStyleCnt="4"/>
      <dgm:spPr/>
    </dgm:pt>
    <dgm:pt modelId="{5B7892C4-199F-4A86-ABC2-D03D34CC93B0}" type="pres">
      <dgm:prSet presAssocID="{9C5A0AFD-FBDB-43C3-B716-5E1D697985D3}" presName="horz1" presStyleCnt="0"/>
      <dgm:spPr/>
    </dgm:pt>
    <dgm:pt modelId="{8B774143-DFFC-418A-8CF2-3206F4F28E68}" type="pres">
      <dgm:prSet presAssocID="{9C5A0AFD-FBDB-43C3-B716-5E1D697985D3}" presName="tx1" presStyleLbl="revTx" presStyleIdx="1" presStyleCnt="4"/>
      <dgm:spPr/>
    </dgm:pt>
    <dgm:pt modelId="{7970E3F2-3114-4927-909D-59224A0BA4F6}" type="pres">
      <dgm:prSet presAssocID="{9C5A0AFD-FBDB-43C3-B716-5E1D697985D3}" presName="vert1" presStyleCnt="0"/>
      <dgm:spPr/>
    </dgm:pt>
    <dgm:pt modelId="{F4E19D6D-3065-44D0-BF89-2ACBD6D9A00F}" type="pres">
      <dgm:prSet presAssocID="{E39AAEB3-5C15-4462-AB40-1C15DB944C56}" presName="thickLine" presStyleLbl="alignNode1" presStyleIdx="2" presStyleCnt="4"/>
      <dgm:spPr/>
    </dgm:pt>
    <dgm:pt modelId="{E12B2C41-6A3C-45EF-B976-12DBCFA74B7F}" type="pres">
      <dgm:prSet presAssocID="{E39AAEB3-5C15-4462-AB40-1C15DB944C56}" presName="horz1" presStyleCnt="0"/>
      <dgm:spPr/>
    </dgm:pt>
    <dgm:pt modelId="{80A0B3E5-43BA-4EF7-88A0-98D4ECF22891}" type="pres">
      <dgm:prSet presAssocID="{E39AAEB3-5C15-4462-AB40-1C15DB944C56}" presName="tx1" presStyleLbl="revTx" presStyleIdx="2" presStyleCnt="4"/>
      <dgm:spPr/>
    </dgm:pt>
    <dgm:pt modelId="{BDDB65DE-85D2-42FB-BAF3-1B76FB7FF173}" type="pres">
      <dgm:prSet presAssocID="{E39AAEB3-5C15-4462-AB40-1C15DB944C56}" presName="vert1" presStyleCnt="0"/>
      <dgm:spPr/>
    </dgm:pt>
    <dgm:pt modelId="{84D444FA-5887-484B-A372-629088BB4F64}" type="pres">
      <dgm:prSet presAssocID="{45BDA0A6-99E6-4C5A-AE37-BC66BD526B4E}" presName="thickLine" presStyleLbl="alignNode1" presStyleIdx="3" presStyleCnt="4"/>
      <dgm:spPr/>
    </dgm:pt>
    <dgm:pt modelId="{F5E3DFE1-650D-426D-85D6-E8CF1AE72FEA}" type="pres">
      <dgm:prSet presAssocID="{45BDA0A6-99E6-4C5A-AE37-BC66BD526B4E}" presName="horz1" presStyleCnt="0"/>
      <dgm:spPr/>
    </dgm:pt>
    <dgm:pt modelId="{A3206808-19BC-44F4-A33E-054C77501508}" type="pres">
      <dgm:prSet presAssocID="{45BDA0A6-99E6-4C5A-AE37-BC66BD526B4E}" presName="tx1" presStyleLbl="revTx" presStyleIdx="3" presStyleCnt="4"/>
      <dgm:spPr/>
    </dgm:pt>
    <dgm:pt modelId="{ED5D570A-6C39-4D46-A9FF-08BB2CB2EA11}" type="pres">
      <dgm:prSet presAssocID="{45BDA0A6-99E6-4C5A-AE37-BC66BD526B4E}" presName="vert1" presStyleCnt="0"/>
      <dgm:spPr/>
    </dgm:pt>
  </dgm:ptLst>
  <dgm:cxnLst>
    <dgm:cxn modelId="{C771AE18-274D-4C36-B051-2613A2252B16}" type="presOf" srcId="{9C5A0AFD-FBDB-43C3-B716-5E1D697985D3}" destId="{8B774143-DFFC-418A-8CF2-3206F4F28E68}" srcOrd="0" destOrd="0" presId="urn:microsoft.com/office/officeart/2008/layout/LinedList"/>
    <dgm:cxn modelId="{83777157-306D-44B4-8763-C914160E09C4}" type="presOf" srcId="{E39AAEB3-5C15-4462-AB40-1C15DB944C56}" destId="{80A0B3E5-43BA-4EF7-88A0-98D4ECF22891}" srcOrd="0" destOrd="0" presId="urn:microsoft.com/office/officeart/2008/layout/LinedList"/>
    <dgm:cxn modelId="{E94B6D64-369C-4EDC-B0DE-DD60A46FC34A}" type="presOf" srcId="{45BDA0A6-99E6-4C5A-AE37-BC66BD526B4E}" destId="{A3206808-19BC-44F4-A33E-054C77501508}" srcOrd="0" destOrd="0" presId="urn:microsoft.com/office/officeart/2008/layout/LinedList"/>
    <dgm:cxn modelId="{9AFF4993-2C1D-41D5-8558-B05E27BF2C3A}" srcId="{42A68AA4-BB68-4FD7-BB7F-DC777248441F}" destId="{9C5A0AFD-FBDB-43C3-B716-5E1D697985D3}" srcOrd="1" destOrd="0" parTransId="{38B42DA9-8806-4A71-8FD9-D21728FFFDDC}" sibTransId="{7D91A9C7-72F3-41E5-AB66-94F5CD55C994}"/>
    <dgm:cxn modelId="{26B86A97-E0D5-4EAD-BE8A-AFF5AEF320AA}" srcId="{42A68AA4-BB68-4FD7-BB7F-DC777248441F}" destId="{45BDA0A6-99E6-4C5A-AE37-BC66BD526B4E}" srcOrd="3" destOrd="0" parTransId="{2330FCB1-21EC-4214-A946-19B3908079A1}" sibTransId="{31F7EB58-C3EE-4542-A8B0-5096431D8FA0}"/>
    <dgm:cxn modelId="{E09B9DA1-8D8E-4EBF-BFB5-D871C1C1DAB2}" type="presOf" srcId="{810344B7-B283-4744-9EEB-F9DE5CB57120}" destId="{8A9769BA-EEF6-44A4-9917-50A00ED069AB}" srcOrd="0" destOrd="0" presId="urn:microsoft.com/office/officeart/2008/layout/LinedList"/>
    <dgm:cxn modelId="{C7A10BAC-18D6-4361-9357-DDA4D64132FA}" srcId="{42A68AA4-BB68-4FD7-BB7F-DC777248441F}" destId="{810344B7-B283-4744-9EEB-F9DE5CB57120}" srcOrd="0" destOrd="0" parTransId="{2A5A6B77-BC1D-48D1-8246-B1CCE379899A}" sibTransId="{1DB2BF9B-859A-47BF-AC2C-E789321A9564}"/>
    <dgm:cxn modelId="{D270F6AC-DB1E-4FBE-8039-B9EC38BBDE56}" type="presOf" srcId="{42A68AA4-BB68-4FD7-BB7F-DC777248441F}" destId="{46C04FCA-9435-4D49-94C6-761A7E351ECD}" srcOrd="0" destOrd="0" presId="urn:microsoft.com/office/officeart/2008/layout/LinedList"/>
    <dgm:cxn modelId="{10BF3AEF-88F1-41CA-B98C-A950BE9C38A4}" srcId="{42A68AA4-BB68-4FD7-BB7F-DC777248441F}" destId="{E39AAEB3-5C15-4462-AB40-1C15DB944C56}" srcOrd="2" destOrd="0" parTransId="{AC413824-47A6-42B8-A275-577E011F0C50}" sibTransId="{04E6A7E9-CD00-416E-A537-926584221FE5}"/>
    <dgm:cxn modelId="{CB397BDD-9E15-4FAB-9DBD-CFE3198B5159}" type="presParOf" srcId="{46C04FCA-9435-4D49-94C6-761A7E351ECD}" destId="{6DC8423C-278C-4DB6-9A39-216FF8C3DDA0}" srcOrd="0" destOrd="0" presId="urn:microsoft.com/office/officeart/2008/layout/LinedList"/>
    <dgm:cxn modelId="{73DB5C3F-9E27-43D5-A496-C984B940C850}" type="presParOf" srcId="{46C04FCA-9435-4D49-94C6-761A7E351ECD}" destId="{ECA1CD2C-42A4-4D63-B6DA-3F1BD630E832}" srcOrd="1" destOrd="0" presId="urn:microsoft.com/office/officeart/2008/layout/LinedList"/>
    <dgm:cxn modelId="{1C817839-4403-4970-8AF8-207798F944F6}" type="presParOf" srcId="{ECA1CD2C-42A4-4D63-B6DA-3F1BD630E832}" destId="{8A9769BA-EEF6-44A4-9917-50A00ED069AB}" srcOrd="0" destOrd="0" presId="urn:microsoft.com/office/officeart/2008/layout/LinedList"/>
    <dgm:cxn modelId="{2D6D7015-30E2-406C-8DD4-67CCF7B847BE}" type="presParOf" srcId="{ECA1CD2C-42A4-4D63-B6DA-3F1BD630E832}" destId="{497DAC97-25EF-49B3-9E3B-4AD4A73E69DA}" srcOrd="1" destOrd="0" presId="urn:microsoft.com/office/officeart/2008/layout/LinedList"/>
    <dgm:cxn modelId="{518E0E1A-760C-4770-B765-E62375FCFC20}" type="presParOf" srcId="{46C04FCA-9435-4D49-94C6-761A7E351ECD}" destId="{A1678A27-7883-41F5-82BB-0DDB53983A5A}" srcOrd="2" destOrd="0" presId="urn:microsoft.com/office/officeart/2008/layout/LinedList"/>
    <dgm:cxn modelId="{737841A9-EAAD-4065-BFED-82C8403ADE50}" type="presParOf" srcId="{46C04FCA-9435-4D49-94C6-761A7E351ECD}" destId="{5B7892C4-199F-4A86-ABC2-D03D34CC93B0}" srcOrd="3" destOrd="0" presId="urn:microsoft.com/office/officeart/2008/layout/LinedList"/>
    <dgm:cxn modelId="{F4D661E3-4F42-4B6F-8077-7EFD9EEC9D99}" type="presParOf" srcId="{5B7892C4-199F-4A86-ABC2-D03D34CC93B0}" destId="{8B774143-DFFC-418A-8CF2-3206F4F28E68}" srcOrd="0" destOrd="0" presId="urn:microsoft.com/office/officeart/2008/layout/LinedList"/>
    <dgm:cxn modelId="{C29E9489-2E7C-4AAA-A969-DC55EBC528EF}" type="presParOf" srcId="{5B7892C4-199F-4A86-ABC2-D03D34CC93B0}" destId="{7970E3F2-3114-4927-909D-59224A0BA4F6}" srcOrd="1" destOrd="0" presId="urn:microsoft.com/office/officeart/2008/layout/LinedList"/>
    <dgm:cxn modelId="{4065328E-C86A-408A-B028-F24A4C153FED}" type="presParOf" srcId="{46C04FCA-9435-4D49-94C6-761A7E351ECD}" destId="{F4E19D6D-3065-44D0-BF89-2ACBD6D9A00F}" srcOrd="4" destOrd="0" presId="urn:microsoft.com/office/officeart/2008/layout/LinedList"/>
    <dgm:cxn modelId="{FFCEB899-09E6-4961-B44A-6D524856411E}" type="presParOf" srcId="{46C04FCA-9435-4D49-94C6-761A7E351ECD}" destId="{E12B2C41-6A3C-45EF-B976-12DBCFA74B7F}" srcOrd="5" destOrd="0" presId="urn:microsoft.com/office/officeart/2008/layout/LinedList"/>
    <dgm:cxn modelId="{1EAD9521-0D0A-4BF7-B660-432036875CD6}" type="presParOf" srcId="{E12B2C41-6A3C-45EF-B976-12DBCFA74B7F}" destId="{80A0B3E5-43BA-4EF7-88A0-98D4ECF22891}" srcOrd="0" destOrd="0" presId="urn:microsoft.com/office/officeart/2008/layout/LinedList"/>
    <dgm:cxn modelId="{D379858C-D695-4A75-919A-FD6DE2833F1F}" type="presParOf" srcId="{E12B2C41-6A3C-45EF-B976-12DBCFA74B7F}" destId="{BDDB65DE-85D2-42FB-BAF3-1B76FB7FF173}" srcOrd="1" destOrd="0" presId="urn:microsoft.com/office/officeart/2008/layout/LinedList"/>
    <dgm:cxn modelId="{EE34C216-877B-42A6-B988-19C3FD86D0B3}" type="presParOf" srcId="{46C04FCA-9435-4D49-94C6-761A7E351ECD}" destId="{84D444FA-5887-484B-A372-629088BB4F64}" srcOrd="6" destOrd="0" presId="urn:microsoft.com/office/officeart/2008/layout/LinedList"/>
    <dgm:cxn modelId="{6C751723-73C2-44D6-8E86-DE0E174BED35}" type="presParOf" srcId="{46C04FCA-9435-4D49-94C6-761A7E351ECD}" destId="{F5E3DFE1-650D-426D-85D6-E8CF1AE72FEA}" srcOrd="7" destOrd="0" presId="urn:microsoft.com/office/officeart/2008/layout/LinedList"/>
    <dgm:cxn modelId="{81AEC3D2-B4D4-48ED-BA35-17E5F3F742BD}" type="presParOf" srcId="{F5E3DFE1-650D-426D-85D6-E8CF1AE72FEA}" destId="{A3206808-19BC-44F4-A33E-054C77501508}" srcOrd="0" destOrd="0" presId="urn:microsoft.com/office/officeart/2008/layout/LinedList"/>
    <dgm:cxn modelId="{18D27AD5-5C56-42A6-93F8-5DF2FE0DE397}" type="presParOf" srcId="{F5E3DFE1-650D-426D-85D6-E8CF1AE72FEA}" destId="{ED5D570A-6C39-4D46-A9FF-08BB2CB2EA1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0EC7DF-E785-489C-858E-0ABF526DF76B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B118D99F-F291-40B8-95F1-C4A6C5D9C538}">
      <dgm:prSet/>
      <dgm:spPr/>
      <dgm:t>
        <a:bodyPr/>
        <a:lstStyle/>
        <a:p>
          <a:r>
            <a:rPr lang="de-DE"/>
            <a:t>CV LH STG – r=0.539, p=0.007</a:t>
          </a:r>
          <a:endParaRPr lang="en-US"/>
        </a:p>
      </dgm:t>
    </dgm:pt>
    <dgm:pt modelId="{AA43ABA2-7845-41D2-8460-658E49068AF3}" type="parTrans" cxnId="{F5E95672-105C-42AD-820F-566EE753B074}">
      <dgm:prSet/>
      <dgm:spPr/>
      <dgm:t>
        <a:bodyPr/>
        <a:lstStyle/>
        <a:p>
          <a:endParaRPr lang="en-US"/>
        </a:p>
      </dgm:t>
    </dgm:pt>
    <dgm:pt modelId="{37201DBE-BAE7-4B35-8EB1-02099302F7BF}" type="sibTrans" cxnId="{F5E95672-105C-42AD-820F-566EE753B074}">
      <dgm:prSet/>
      <dgm:spPr/>
      <dgm:t>
        <a:bodyPr/>
        <a:lstStyle/>
        <a:p>
          <a:endParaRPr lang="en-US"/>
        </a:p>
      </dgm:t>
    </dgm:pt>
    <dgm:pt modelId="{386B4D4E-7CD7-46BC-AA14-6E3990C7BDF7}">
      <dgm:prSet/>
      <dgm:spPr/>
      <dgm:t>
        <a:bodyPr/>
        <a:lstStyle/>
        <a:p>
          <a:r>
            <a:rPr lang="de-DE"/>
            <a:t>LGI LH Frontal Pole – r=0.460, p=0.024</a:t>
          </a:r>
          <a:endParaRPr lang="en-US"/>
        </a:p>
      </dgm:t>
    </dgm:pt>
    <dgm:pt modelId="{71756BFF-B768-4E50-8ED8-FB49F892C3EA}" type="parTrans" cxnId="{6D9C3F73-E2E1-4141-B941-7358F868A34B}">
      <dgm:prSet/>
      <dgm:spPr/>
      <dgm:t>
        <a:bodyPr/>
        <a:lstStyle/>
        <a:p>
          <a:endParaRPr lang="en-US"/>
        </a:p>
      </dgm:t>
    </dgm:pt>
    <dgm:pt modelId="{D809F4C1-3B66-46D9-BD6B-1D125F1C88A0}" type="sibTrans" cxnId="{6D9C3F73-E2E1-4141-B941-7358F868A34B}">
      <dgm:prSet/>
      <dgm:spPr/>
      <dgm:t>
        <a:bodyPr/>
        <a:lstStyle/>
        <a:p>
          <a:endParaRPr lang="en-US"/>
        </a:p>
      </dgm:t>
    </dgm:pt>
    <dgm:pt modelId="{15FAEC69-086D-4E8E-B39A-53F67844DD32}">
      <dgm:prSet/>
      <dgm:spPr/>
      <dgm:t>
        <a:bodyPr/>
        <a:lstStyle/>
        <a:p>
          <a:r>
            <a:rPr lang="de-DE"/>
            <a:t>LGI LH Superior Frontal – r=0.421, p=0.040</a:t>
          </a:r>
          <a:endParaRPr lang="en-US"/>
        </a:p>
      </dgm:t>
    </dgm:pt>
    <dgm:pt modelId="{D9BEB98E-5FB2-4CD0-9BDE-26B1BB0481B3}" type="parTrans" cxnId="{CE940B27-D9F0-48E2-8604-B335A1E98944}">
      <dgm:prSet/>
      <dgm:spPr/>
      <dgm:t>
        <a:bodyPr/>
        <a:lstStyle/>
        <a:p>
          <a:endParaRPr lang="en-US"/>
        </a:p>
      </dgm:t>
    </dgm:pt>
    <dgm:pt modelId="{8A21D03D-D254-4F48-BFAF-F9B60C71B475}" type="sibTrans" cxnId="{CE940B27-D9F0-48E2-8604-B335A1E98944}">
      <dgm:prSet/>
      <dgm:spPr/>
      <dgm:t>
        <a:bodyPr/>
        <a:lstStyle/>
        <a:p>
          <a:endParaRPr lang="en-US"/>
        </a:p>
      </dgm:t>
    </dgm:pt>
    <dgm:pt modelId="{F8CB59F4-6167-4068-88C8-09FCE8704EE6}" type="pres">
      <dgm:prSet presAssocID="{2E0EC7DF-E785-489C-858E-0ABF526DF76B}" presName="vert0" presStyleCnt="0">
        <dgm:presLayoutVars>
          <dgm:dir/>
          <dgm:animOne val="branch"/>
          <dgm:animLvl val="lvl"/>
        </dgm:presLayoutVars>
      </dgm:prSet>
      <dgm:spPr/>
    </dgm:pt>
    <dgm:pt modelId="{EFBCEC57-4109-4C06-A484-E3E7D4FA9F1E}" type="pres">
      <dgm:prSet presAssocID="{B118D99F-F291-40B8-95F1-C4A6C5D9C538}" presName="thickLine" presStyleLbl="alignNode1" presStyleIdx="0" presStyleCnt="3"/>
      <dgm:spPr/>
    </dgm:pt>
    <dgm:pt modelId="{48809888-EA7D-441F-ABCF-27CFF028DD18}" type="pres">
      <dgm:prSet presAssocID="{B118D99F-F291-40B8-95F1-C4A6C5D9C538}" presName="horz1" presStyleCnt="0"/>
      <dgm:spPr/>
    </dgm:pt>
    <dgm:pt modelId="{5C60A123-FE51-4B1F-BF07-9157AAEC24C3}" type="pres">
      <dgm:prSet presAssocID="{B118D99F-F291-40B8-95F1-C4A6C5D9C538}" presName="tx1" presStyleLbl="revTx" presStyleIdx="0" presStyleCnt="3"/>
      <dgm:spPr/>
    </dgm:pt>
    <dgm:pt modelId="{54B4E635-6634-492E-A15B-F0E8F29079AE}" type="pres">
      <dgm:prSet presAssocID="{B118D99F-F291-40B8-95F1-C4A6C5D9C538}" presName="vert1" presStyleCnt="0"/>
      <dgm:spPr/>
    </dgm:pt>
    <dgm:pt modelId="{649836E2-547E-4869-9289-AB632B4D3079}" type="pres">
      <dgm:prSet presAssocID="{386B4D4E-7CD7-46BC-AA14-6E3990C7BDF7}" presName="thickLine" presStyleLbl="alignNode1" presStyleIdx="1" presStyleCnt="3"/>
      <dgm:spPr/>
    </dgm:pt>
    <dgm:pt modelId="{3A666FD2-AAF8-4D40-9B91-CFF1CDA0B3B4}" type="pres">
      <dgm:prSet presAssocID="{386B4D4E-7CD7-46BC-AA14-6E3990C7BDF7}" presName="horz1" presStyleCnt="0"/>
      <dgm:spPr/>
    </dgm:pt>
    <dgm:pt modelId="{9727C5FA-1E4D-461B-88D4-5087D991667D}" type="pres">
      <dgm:prSet presAssocID="{386B4D4E-7CD7-46BC-AA14-6E3990C7BDF7}" presName="tx1" presStyleLbl="revTx" presStyleIdx="1" presStyleCnt="3"/>
      <dgm:spPr/>
    </dgm:pt>
    <dgm:pt modelId="{26BD5EE7-4EB1-41D1-A92E-28EC8B9325E9}" type="pres">
      <dgm:prSet presAssocID="{386B4D4E-7CD7-46BC-AA14-6E3990C7BDF7}" presName="vert1" presStyleCnt="0"/>
      <dgm:spPr/>
    </dgm:pt>
    <dgm:pt modelId="{88074CEE-3881-47E3-9398-2025B418D8DE}" type="pres">
      <dgm:prSet presAssocID="{15FAEC69-086D-4E8E-B39A-53F67844DD32}" presName="thickLine" presStyleLbl="alignNode1" presStyleIdx="2" presStyleCnt="3"/>
      <dgm:spPr/>
    </dgm:pt>
    <dgm:pt modelId="{39342FEE-40AF-49CB-BF0B-EB962C9F2D53}" type="pres">
      <dgm:prSet presAssocID="{15FAEC69-086D-4E8E-B39A-53F67844DD32}" presName="horz1" presStyleCnt="0"/>
      <dgm:spPr/>
    </dgm:pt>
    <dgm:pt modelId="{CEC7F86F-1C02-4D33-B00E-B22B9D812D0E}" type="pres">
      <dgm:prSet presAssocID="{15FAEC69-086D-4E8E-B39A-53F67844DD32}" presName="tx1" presStyleLbl="revTx" presStyleIdx="2" presStyleCnt="3"/>
      <dgm:spPr/>
    </dgm:pt>
    <dgm:pt modelId="{C121E26D-A4BB-4F57-B2A7-24BAFDAD9FC0}" type="pres">
      <dgm:prSet presAssocID="{15FAEC69-086D-4E8E-B39A-53F67844DD32}" presName="vert1" presStyleCnt="0"/>
      <dgm:spPr/>
    </dgm:pt>
  </dgm:ptLst>
  <dgm:cxnLst>
    <dgm:cxn modelId="{E63C8C04-A165-4E36-B8BB-86B75FB25312}" type="presOf" srcId="{15FAEC69-086D-4E8E-B39A-53F67844DD32}" destId="{CEC7F86F-1C02-4D33-B00E-B22B9D812D0E}" srcOrd="0" destOrd="0" presId="urn:microsoft.com/office/officeart/2008/layout/LinedList"/>
    <dgm:cxn modelId="{CE940B27-D9F0-48E2-8604-B335A1E98944}" srcId="{2E0EC7DF-E785-489C-858E-0ABF526DF76B}" destId="{15FAEC69-086D-4E8E-B39A-53F67844DD32}" srcOrd="2" destOrd="0" parTransId="{D9BEB98E-5FB2-4CD0-9BDE-26B1BB0481B3}" sibTransId="{8A21D03D-D254-4F48-BFAF-F9B60C71B475}"/>
    <dgm:cxn modelId="{F5E95672-105C-42AD-820F-566EE753B074}" srcId="{2E0EC7DF-E785-489C-858E-0ABF526DF76B}" destId="{B118D99F-F291-40B8-95F1-C4A6C5D9C538}" srcOrd="0" destOrd="0" parTransId="{AA43ABA2-7845-41D2-8460-658E49068AF3}" sibTransId="{37201DBE-BAE7-4B35-8EB1-02099302F7BF}"/>
    <dgm:cxn modelId="{6D9C3F73-E2E1-4141-B941-7358F868A34B}" srcId="{2E0EC7DF-E785-489C-858E-0ABF526DF76B}" destId="{386B4D4E-7CD7-46BC-AA14-6E3990C7BDF7}" srcOrd="1" destOrd="0" parTransId="{71756BFF-B768-4E50-8ED8-FB49F892C3EA}" sibTransId="{D809F4C1-3B66-46D9-BD6B-1D125F1C88A0}"/>
    <dgm:cxn modelId="{7C66DAA5-17AC-4A3D-9755-4881B7179353}" type="presOf" srcId="{B118D99F-F291-40B8-95F1-C4A6C5D9C538}" destId="{5C60A123-FE51-4B1F-BF07-9157AAEC24C3}" srcOrd="0" destOrd="0" presId="urn:microsoft.com/office/officeart/2008/layout/LinedList"/>
    <dgm:cxn modelId="{2A7802DC-A6C0-4503-98AA-07AB8600E9DF}" type="presOf" srcId="{2E0EC7DF-E785-489C-858E-0ABF526DF76B}" destId="{F8CB59F4-6167-4068-88C8-09FCE8704EE6}" srcOrd="0" destOrd="0" presId="urn:microsoft.com/office/officeart/2008/layout/LinedList"/>
    <dgm:cxn modelId="{F4BEDCF0-52F9-4E52-8E2F-0ED39CC2756E}" type="presOf" srcId="{386B4D4E-7CD7-46BC-AA14-6E3990C7BDF7}" destId="{9727C5FA-1E4D-461B-88D4-5087D991667D}" srcOrd="0" destOrd="0" presId="urn:microsoft.com/office/officeart/2008/layout/LinedList"/>
    <dgm:cxn modelId="{5D6C0825-6FB8-4CA8-B52F-59E78DB51E87}" type="presParOf" srcId="{F8CB59F4-6167-4068-88C8-09FCE8704EE6}" destId="{EFBCEC57-4109-4C06-A484-E3E7D4FA9F1E}" srcOrd="0" destOrd="0" presId="urn:microsoft.com/office/officeart/2008/layout/LinedList"/>
    <dgm:cxn modelId="{2F5C364D-7912-4E6F-8945-A444AC14475C}" type="presParOf" srcId="{F8CB59F4-6167-4068-88C8-09FCE8704EE6}" destId="{48809888-EA7D-441F-ABCF-27CFF028DD18}" srcOrd="1" destOrd="0" presId="urn:microsoft.com/office/officeart/2008/layout/LinedList"/>
    <dgm:cxn modelId="{2BF4721F-726C-4832-B29E-5B32848BB1F1}" type="presParOf" srcId="{48809888-EA7D-441F-ABCF-27CFF028DD18}" destId="{5C60A123-FE51-4B1F-BF07-9157AAEC24C3}" srcOrd="0" destOrd="0" presId="urn:microsoft.com/office/officeart/2008/layout/LinedList"/>
    <dgm:cxn modelId="{4B1E8D1D-146D-486C-AC9D-C5224721B695}" type="presParOf" srcId="{48809888-EA7D-441F-ABCF-27CFF028DD18}" destId="{54B4E635-6634-492E-A15B-F0E8F29079AE}" srcOrd="1" destOrd="0" presId="urn:microsoft.com/office/officeart/2008/layout/LinedList"/>
    <dgm:cxn modelId="{2D47E527-5F69-400A-AA29-29CBE89C4BED}" type="presParOf" srcId="{F8CB59F4-6167-4068-88C8-09FCE8704EE6}" destId="{649836E2-547E-4869-9289-AB632B4D3079}" srcOrd="2" destOrd="0" presId="urn:microsoft.com/office/officeart/2008/layout/LinedList"/>
    <dgm:cxn modelId="{6D0687AF-C521-4F2E-B073-A6EB311A5DD2}" type="presParOf" srcId="{F8CB59F4-6167-4068-88C8-09FCE8704EE6}" destId="{3A666FD2-AAF8-4D40-9B91-CFF1CDA0B3B4}" srcOrd="3" destOrd="0" presId="urn:microsoft.com/office/officeart/2008/layout/LinedList"/>
    <dgm:cxn modelId="{41679D0E-193E-4E10-9E28-21DF0906A00F}" type="presParOf" srcId="{3A666FD2-AAF8-4D40-9B91-CFF1CDA0B3B4}" destId="{9727C5FA-1E4D-461B-88D4-5087D991667D}" srcOrd="0" destOrd="0" presId="urn:microsoft.com/office/officeart/2008/layout/LinedList"/>
    <dgm:cxn modelId="{28DF79F9-1241-4469-974F-B0E226E07BCE}" type="presParOf" srcId="{3A666FD2-AAF8-4D40-9B91-CFF1CDA0B3B4}" destId="{26BD5EE7-4EB1-41D1-A92E-28EC8B9325E9}" srcOrd="1" destOrd="0" presId="urn:microsoft.com/office/officeart/2008/layout/LinedList"/>
    <dgm:cxn modelId="{5FE6A481-D974-4EB0-8651-C8FF1F124ADB}" type="presParOf" srcId="{F8CB59F4-6167-4068-88C8-09FCE8704EE6}" destId="{88074CEE-3881-47E3-9398-2025B418D8DE}" srcOrd="4" destOrd="0" presId="urn:microsoft.com/office/officeart/2008/layout/LinedList"/>
    <dgm:cxn modelId="{DD7A6776-CB91-4A8F-AA95-56EA30244459}" type="presParOf" srcId="{F8CB59F4-6167-4068-88C8-09FCE8704EE6}" destId="{39342FEE-40AF-49CB-BF0B-EB962C9F2D53}" srcOrd="5" destOrd="0" presId="urn:microsoft.com/office/officeart/2008/layout/LinedList"/>
    <dgm:cxn modelId="{65679148-ED71-4FD6-8631-A138140BFE5F}" type="presParOf" srcId="{39342FEE-40AF-49CB-BF0B-EB962C9F2D53}" destId="{CEC7F86F-1C02-4D33-B00E-B22B9D812D0E}" srcOrd="0" destOrd="0" presId="urn:microsoft.com/office/officeart/2008/layout/LinedList"/>
    <dgm:cxn modelId="{100AB5F9-B3CE-4DB0-89F9-FDF7301B61FC}" type="presParOf" srcId="{39342FEE-40AF-49CB-BF0B-EB962C9F2D53}" destId="{C121E26D-A4BB-4F57-B2A7-24BAFDAD9FC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2F1E6F2-F057-4F25-8FFE-8AF9B902E15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EC0E6B1-E33B-4C2A-B574-8016C9FE3AA2}">
      <dgm:prSet/>
      <dgm:spPr/>
      <dgm:t>
        <a:bodyPr/>
        <a:lstStyle/>
        <a:p>
          <a:r>
            <a:rPr lang="en-GB" b="0" dirty="0"/>
            <a:t>Betaine effect group-specific</a:t>
          </a:r>
          <a:endParaRPr lang="en-US" b="0" dirty="0"/>
        </a:p>
      </dgm:t>
    </dgm:pt>
    <dgm:pt modelId="{2F550BC1-7A50-4D07-9C64-67AAFAF98909}" type="parTrans" cxnId="{92C3CC8D-7924-467C-8F93-654CF40735C8}">
      <dgm:prSet/>
      <dgm:spPr/>
      <dgm:t>
        <a:bodyPr/>
        <a:lstStyle/>
        <a:p>
          <a:endParaRPr lang="en-US"/>
        </a:p>
      </dgm:t>
    </dgm:pt>
    <dgm:pt modelId="{25DE4B6D-75F6-48A0-9D8C-5E6CB738E537}" type="sibTrans" cxnId="{92C3CC8D-7924-467C-8F93-654CF40735C8}">
      <dgm:prSet/>
      <dgm:spPr/>
      <dgm:t>
        <a:bodyPr/>
        <a:lstStyle/>
        <a:p>
          <a:endParaRPr lang="en-US"/>
        </a:p>
      </dgm:t>
    </dgm:pt>
    <dgm:pt modelId="{F4A6267B-0A36-49DC-905C-461F93656C87}">
      <dgm:prSet/>
      <dgm:spPr/>
      <dgm:t>
        <a:bodyPr/>
        <a:lstStyle/>
        <a:p>
          <a:r>
            <a:rPr lang="en-GB" b="0" dirty="0"/>
            <a:t>LH dominance aberration</a:t>
          </a:r>
          <a:endParaRPr lang="en-US" b="0" dirty="0"/>
        </a:p>
      </dgm:t>
    </dgm:pt>
    <dgm:pt modelId="{A61513C6-910A-44CD-A740-A7FBB223569A}" type="parTrans" cxnId="{5E724598-A928-46C3-9A73-567E654667AF}">
      <dgm:prSet/>
      <dgm:spPr/>
      <dgm:t>
        <a:bodyPr/>
        <a:lstStyle/>
        <a:p>
          <a:endParaRPr lang="en-US"/>
        </a:p>
      </dgm:t>
    </dgm:pt>
    <dgm:pt modelId="{E72CD3AD-ED9D-42B8-8E78-AC0115A39B1D}" type="sibTrans" cxnId="{5E724598-A928-46C3-9A73-567E654667AF}">
      <dgm:prSet/>
      <dgm:spPr/>
      <dgm:t>
        <a:bodyPr/>
        <a:lstStyle/>
        <a:p>
          <a:endParaRPr lang="en-US"/>
        </a:p>
      </dgm:t>
    </dgm:pt>
    <dgm:pt modelId="{2D5A6439-8D97-4252-BA87-A5E86BDF70CB}">
      <dgm:prSet/>
      <dgm:spPr/>
      <dgm:t>
        <a:bodyPr/>
        <a:lstStyle/>
        <a:p>
          <a:pPr rtl="0"/>
          <a:r>
            <a:rPr lang="en-GB" b="0" dirty="0"/>
            <a:t>STG’s role in schizophrenia</a:t>
          </a:r>
          <a:r>
            <a:rPr lang="en-GB" b="0" dirty="0">
              <a:latin typeface="Calibri Light" panose="020F0302020204030204"/>
            </a:rPr>
            <a:t> </a:t>
          </a:r>
          <a:endParaRPr lang="en-US" dirty="0">
            <a:latin typeface="Calibri Light" panose="020F0302020204030204"/>
          </a:endParaRPr>
        </a:p>
      </dgm:t>
    </dgm:pt>
    <dgm:pt modelId="{225CF2E1-4D06-4C00-8A4E-898C3FDB8E47}" type="parTrans" cxnId="{E3346438-C0E5-4BDE-847D-EA87A30A106E}">
      <dgm:prSet/>
      <dgm:spPr/>
      <dgm:t>
        <a:bodyPr/>
        <a:lstStyle/>
        <a:p>
          <a:endParaRPr lang="en-US"/>
        </a:p>
      </dgm:t>
    </dgm:pt>
    <dgm:pt modelId="{983F5BA7-5E1E-4E57-B5D7-57F765E822F9}" type="sibTrans" cxnId="{E3346438-C0E5-4BDE-847D-EA87A30A106E}">
      <dgm:prSet/>
      <dgm:spPr/>
      <dgm:t>
        <a:bodyPr/>
        <a:lstStyle/>
        <a:p>
          <a:endParaRPr lang="en-US"/>
        </a:p>
      </dgm:t>
    </dgm:pt>
    <dgm:pt modelId="{0D950D1A-0A99-4E06-A6FE-D019B065F76A}">
      <dgm:prSet/>
      <dgm:spPr/>
      <dgm:t>
        <a:bodyPr/>
        <a:lstStyle/>
        <a:p>
          <a:pPr rtl="0"/>
          <a:r>
            <a:rPr lang="en-GB" b="0" dirty="0"/>
            <a:t>Gyrification and schizophrenia</a:t>
          </a:r>
          <a:r>
            <a:rPr lang="en-GB" b="1" dirty="0">
              <a:latin typeface="Calibri Light" panose="020F0302020204030204"/>
            </a:rPr>
            <a:t> </a:t>
          </a:r>
          <a:endParaRPr lang="en-US" dirty="0"/>
        </a:p>
      </dgm:t>
    </dgm:pt>
    <dgm:pt modelId="{53B2361B-0F20-4177-BBD9-A5BA17420939}" type="parTrans" cxnId="{AE6A2BAB-2037-41D2-9C55-549417567C6A}">
      <dgm:prSet/>
      <dgm:spPr/>
      <dgm:t>
        <a:bodyPr/>
        <a:lstStyle/>
        <a:p>
          <a:endParaRPr lang="en-US"/>
        </a:p>
      </dgm:t>
    </dgm:pt>
    <dgm:pt modelId="{E80A7365-4B37-4D90-A123-2D08AE33F939}" type="sibTrans" cxnId="{AE6A2BAB-2037-41D2-9C55-549417567C6A}">
      <dgm:prSet/>
      <dgm:spPr/>
      <dgm:t>
        <a:bodyPr/>
        <a:lstStyle/>
        <a:p>
          <a:endParaRPr lang="en-US"/>
        </a:p>
      </dgm:t>
    </dgm:pt>
    <dgm:pt modelId="{B21C8D65-0136-41E7-AB49-3AA8FE8BCC87}" type="pres">
      <dgm:prSet presAssocID="{B2F1E6F2-F057-4F25-8FFE-8AF9B902E15C}" presName="vert0" presStyleCnt="0">
        <dgm:presLayoutVars>
          <dgm:dir/>
          <dgm:animOne val="branch"/>
          <dgm:animLvl val="lvl"/>
        </dgm:presLayoutVars>
      </dgm:prSet>
      <dgm:spPr/>
    </dgm:pt>
    <dgm:pt modelId="{78247085-D7AE-4126-9372-182D3EBDB525}" type="pres">
      <dgm:prSet presAssocID="{6EC0E6B1-E33B-4C2A-B574-8016C9FE3AA2}" presName="thickLine" presStyleLbl="alignNode1" presStyleIdx="0" presStyleCnt="4"/>
      <dgm:spPr/>
    </dgm:pt>
    <dgm:pt modelId="{BEF6E34E-1D7C-4844-ADAA-A85A780CE896}" type="pres">
      <dgm:prSet presAssocID="{6EC0E6B1-E33B-4C2A-B574-8016C9FE3AA2}" presName="horz1" presStyleCnt="0"/>
      <dgm:spPr/>
    </dgm:pt>
    <dgm:pt modelId="{EBD405F0-D5B9-49D4-A715-EB3FD9069CF0}" type="pres">
      <dgm:prSet presAssocID="{6EC0E6B1-E33B-4C2A-B574-8016C9FE3AA2}" presName="tx1" presStyleLbl="revTx" presStyleIdx="0" presStyleCnt="4"/>
      <dgm:spPr/>
    </dgm:pt>
    <dgm:pt modelId="{AE835033-1BCC-4461-AE3B-259CCA5D3FCE}" type="pres">
      <dgm:prSet presAssocID="{6EC0E6B1-E33B-4C2A-B574-8016C9FE3AA2}" presName="vert1" presStyleCnt="0"/>
      <dgm:spPr/>
    </dgm:pt>
    <dgm:pt modelId="{8627F79B-D659-4432-9237-AEF3FF248CC2}" type="pres">
      <dgm:prSet presAssocID="{F4A6267B-0A36-49DC-905C-461F93656C87}" presName="thickLine" presStyleLbl="alignNode1" presStyleIdx="1" presStyleCnt="4"/>
      <dgm:spPr/>
    </dgm:pt>
    <dgm:pt modelId="{B00F5225-F188-4688-8FD2-B4B22EE35BBB}" type="pres">
      <dgm:prSet presAssocID="{F4A6267B-0A36-49DC-905C-461F93656C87}" presName="horz1" presStyleCnt="0"/>
      <dgm:spPr/>
    </dgm:pt>
    <dgm:pt modelId="{1BC5C0A4-A34C-4FE5-A800-59E282FD52EC}" type="pres">
      <dgm:prSet presAssocID="{F4A6267B-0A36-49DC-905C-461F93656C87}" presName="tx1" presStyleLbl="revTx" presStyleIdx="1" presStyleCnt="4"/>
      <dgm:spPr/>
    </dgm:pt>
    <dgm:pt modelId="{DC25EDF0-6AE9-40E8-A43D-C25CDCCAEABC}" type="pres">
      <dgm:prSet presAssocID="{F4A6267B-0A36-49DC-905C-461F93656C87}" presName="vert1" presStyleCnt="0"/>
      <dgm:spPr/>
    </dgm:pt>
    <dgm:pt modelId="{6A47E53D-A1A2-4F41-B5E4-EDAD98030A39}" type="pres">
      <dgm:prSet presAssocID="{2D5A6439-8D97-4252-BA87-A5E86BDF70CB}" presName="thickLine" presStyleLbl="alignNode1" presStyleIdx="2" presStyleCnt="4"/>
      <dgm:spPr/>
    </dgm:pt>
    <dgm:pt modelId="{D66D84F9-1C44-4278-BF12-3DC804720314}" type="pres">
      <dgm:prSet presAssocID="{2D5A6439-8D97-4252-BA87-A5E86BDF70CB}" presName="horz1" presStyleCnt="0"/>
      <dgm:spPr/>
    </dgm:pt>
    <dgm:pt modelId="{DA6DB706-3469-41B8-8797-495A24FB9FEC}" type="pres">
      <dgm:prSet presAssocID="{2D5A6439-8D97-4252-BA87-A5E86BDF70CB}" presName="tx1" presStyleLbl="revTx" presStyleIdx="2" presStyleCnt="4"/>
      <dgm:spPr/>
    </dgm:pt>
    <dgm:pt modelId="{3E653172-F341-437E-BDB4-7C68B8CB87AE}" type="pres">
      <dgm:prSet presAssocID="{2D5A6439-8D97-4252-BA87-A5E86BDF70CB}" presName="vert1" presStyleCnt="0"/>
      <dgm:spPr/>
    </dgm:pt>
    <dgm:pt modelId="{BCE3B9BE-CC7D-4857-BFB6-F7971FB7513D}" type="pres">
      <dgm:prSet presAssocID="{0D950D1A-0A99-4E06-A6FE-D019B065F76A}" presName="thickLine" presStyleLbl="alignNode1" presStyleIdx="3" presStyleCnt="4"/>
      <dgm:spPr/>
    </dgm:pt>
    <dgm:pt modelId="{01FEDB08-7B92-4BBA-8704-80FA6FCD8A72}" type="pres">
      <dgm:prSet presAssocID="{0D950D1A-0A99-4E06-A6FE-D019B065F76A}" presName="horz1" presStyleCnt="0"/>
      <dgm:spPr/>
    </dgm:pt>
    <dgm:pt modelId="{034AD95A-B327-4ED8-AF94-A31CC2F7E9CA}" type="pres">
      <dgm:prSet presAssocID="{0D950D1A-0A99-4E06-A6FE-D019B065F76A}" presName="tx1" presStyleLbl="revTx" presStyleIdx="3" presStyleCnt="4"/>
      <dgm:spPr/>
    </dgm:pt>
    <dgm:pt modelId="{A8C89DC2-B34B-4C99-BCF0-22D8557B99A5}" type="pres">
      <dgm:prSet presAssocID="{0D950D1A-0A99-4E06-A6FE-D019B065F76A}" presName="vert1" presStyleCnt="0"/>
      <dgm:spPr/>
    </dgm:pt>
  </dgm:ptLst>
  <dgm:cxnLst>
    <dgm:cxn modelId="{E0CCDB18-156D-4F74-976E-ED52B2CD7F25}" type="presOf" srcId="{6EC0E6B1-E33B-4C2A-B574-8016C9FE3AA2}" destId="{EBD405F0-D5B9-49D4-A715-EB3FD9069CF0}" srcOrd="0" destOrd="0" presId="urn:microsoft.com/office/officeart/2008/layout/LinedList"/>
    <dgm:cxn modelId="{E3346438-C0E5-4BDE-847D-EA87A30A106E}" srcId="{B2F1E6F2-F057-4F25-8FFE-8AF9B902E15C}" destId="{2D5A6439-8D97-4252-BA87-A5E86BDF70CB}" srcOrd="2" destOrd="0" parTransId="{225CF2E1-4D06-4C00-8A4E-898C3FDB8E47}" sibTransId="{983F5BA7-5E1E-4E57-B5D7-57F765E822F9}"/>
    <dgm:cxn modelId="{9780CF4E-7423-430A-B8F6-B3941292D399}" type="presOf" srcId="{0D950D1A-0A99-4E06-A6FE-D019B065F76A}" destId="{034AD95A-B327-4ED8-AF94-A31CC2F7E9CA}" srcOrd="0" destOrd="0" presId="urn:microsoft.com/office/officeart/2008/layout/LinedList"/>
    <dgm:cxn modelId="{A28B5077-C848-47FA-8498-359D339812AC}" type="presOf" srcId="{B2F1E6F2-F057-4F25-8FFE-8AF9B902E15C}" destId="{B21C8D65-0136-41E7-AB49-3AA8FE8BCC87}" srcOrd="0" destOrd="0" presId="urn:microsoft.com/office/officeart/2008/layout/LinedList"/>
    <dgm:cxn modelId="{92C3CC8D-7924-467C-8F93-654CF40735C8}" srcId="{B2F1E6F2-F057-4F25-8FFE-8AF9B902E15C}" destId="{6EC0E6B1-E33B-4C2A-B574-8016C9FE3AA2}" srcOrd="0" destOrd="0" parTransId="{2F550BC1-7A50-4D07-9C64-67AAFAF98909}" sibTransId="{25DE4B6D-75F6-48A0-9D8C-5E6CB738E537}"/>
    <dgm:cxn modelId="{5E724598-A928-46C3-9A73-567E654667AF}" srcId="{B2F1E6F2-F057-4F25-8FFE-8AF9B902E15C}" destId="{F4A6267B-0A36-49DC-905C-461F93656C87}" srcOrd="1" destOrd="0" parTransId="{A61513C6-910A-44CD-A740-A7FBB223569A}" sibTransId="{E72CD3AD-ED9D-42B8-8E78-AC0115A39B1D}"/>
    <dgm:cxn modelId="{AE6A2BAB-2037-41D2-9C55-549417567C6A}" srcId="{B2F1E6F2-F057-4F25-8FFE-8AF9B902E15C}" destId="{0D950D1A-0A99-4E06-A6FE-D019B065F76A}" srcOrd="3" destOrd="0" parTransId="{53B2361B-0F20-4177-BBD9-A5BA17420939}" sibTransId="{E80A7365-4B37-4D90-A123-2D08AE33F939}"/>
    <dgm:cxn modelId="{BA137AD3-8768-45E6-B7B2-7ACFA4C34E01}" type="presOf" srcId="{2D5A6439-8D97-4252-BA87-A5E86BDF70CB}" destId="{DA6DB706-3469-41B8-8797-495A24FB9FEC}" srcOrd="0" destOrd="0" presId="urn:microsoft.com/office/officeart/2008/layout/LinedList"/>
    <dgm:cxn modelId="{24CCAED7-BB66-4BBC-AAD8-2184F825697C}" type="presOf" srcId="{F4A6267B-0A36-49DC-905C-461F93656C87}" destId="{1BC5C0A4-A34C-4FE5-A800-59E282FD52EC}" srcOrd="0" destOrd="0" presId="urn:microsoft.com/office/officeart/2008/layout/LinedList"/>
    <dgm:cxn modelId="{60ECFF11-38A4-40C0-AC5C-1780418EB834}" type="presParOf" srcId="{B21C8D65-0136-41E7-AB49-3AA8FE8BCC87}" destId="{78247085-D7AE-4126-9372-182D3EBDB525}" srcOrd="0" destOrd="0" presId="urn:microsoft.com/office/officeart/2008/layout/LinedList"/>
    <dgm:cxn modelId="{18644D22-C1F8-4E4F-9B02-451EA2268ED0}" type="presParOf" srcId="{B21C8D65-0136-41E7-AB49-3AA8FE8BCC87}" destId="{BEF6E34E-1D7C-4844-ADAA-A85A780CE896}" srcOrd="1" destOrd="0" presId="urn:microsoft.com/office/officeart/2008/layout/LinedList"/>
    <dgm:cxn modelId="{43003F75-252C-4F89-8069-1C6F41D9762E}" type="presParOf" srcId="{BEF6E34E-1D7C-4844-ADAA-A85A780CE896}" destId="{EBD405F0-D5B9-49D4-A715-EB3FD9069CF0}" srcOrd="0" destOrd="0" presId="urn:microsoft.com/office/officeart/2008/layout/LinedList"/>
    <dgm:cxn modelId="{10F2ED9A-2FCE-4D35-88EF-9EED47A2F856}" type="presParOf" srcId="{BEF6E34E-1D7C-4844-ADAA-A85A780CE896}" destId="{AE835033-1BCC-4461-AE3B-259CCA5D3FCE}" srcOrd="1" destOrd="0" presId="urn:microsoft.com/office/officeart/2008/layout/LinedList"/>
    <dgm:cxn modelId="{CD74DAF9-8C55-4FB8-BECD-F1DFF831639F}" type="presParOf" srcId="{B21C8D65-0136-41E7-AB49-3AA8FE8BCC87}" destId="{8627F79B-D659-4432-9237-AEF3FF248CC2}" srcOrd="2" destOrd="0" presId="urn:microsoft.com/office/officeart/2008/layout/LinedList"/>
    <dgm:cxn modelId="{6A2491E3-E227-4DDB-A5EA-BE13A1E3EA4B}" type="presParOf" srcId="{B21C8D65-0136-41E7-AB49-3AA8FE8BCC87}" destId="{B00F5225-F188-4688-8FD2-B4B22EE35BBB}" srcOrd="3" destOrd="0" presId="urn:microsoft.com/office/officeart/2008/layout/LinedList"/>
    <dgm:cxn modelId="{AC332A3F-BA69-49DC-83F9-F52A20EE19CF}" type="presParOf" srcId="{B00F5225-F188-4688-8FD2-B4B22EE35BBB}" destId="{1BC5C0A4-A34C-4FE5-A800-59E282FD52EC}" srcOrd="0" destOrd="0" presId="urn:microsoft.com/office/officeart/2008/layout/LinedList"/>
    <dgm:cxn modelId="{3326F7CB-380E-45BE-AF0A-A1BDF43BC189}" type="presParOf" srcId="{B00F5225-F188-4688-8FD2-B4B22EE35BBB}" destId="{DC25EDF0-6AE9-40E8-A43D-C25CDCCAEABC}" srcOrd="1" destOrd="0" presId="urn:microsoft.com/office/officeart/2008/layout/LinedList"/>
    <dgm:cxn modelId="{DEEAF6DF-4E49-49D6-9681-5D43058C6B16}" type="presParOf" srcId="{B21C8D65-0136-41E7-AB49-3AA8FE8BCC87}" destId="{6A47E53D-A1A2-4F41-B5E4-EDAD98030A39}" srcOrd="4" destOrd="0" presId="urn:microsoft.com/office/officeart/2008/layout/LinedList"/>
    <dgm:cxn modelId="{A99108BE-9D30-4B98-A1D2-78EF235ABEA8}" type="presParOf" srcId="{B21C8D65-0136-41E7-AB49-3AA8FE8BCC87}" destId="{D66D84F9-1C44-4278-BF12-3DC804720314}" srcOrd="5" destOrd="0" presId="urn:microsoft.com/office/officeart/2008/layout/LinedList"/>
    <dgm:cxn modelId="{6F82D9FB-06AB-44E3-BF89-94750BBA79EA}" type="presParOf" srcId="{D66D84F9-1C44-4278-BF12-3DC804720314}" destId="{DA6DB706-3469-41B8-8797-495A24FB9FEC}" srcOrd="0" destOrd="0" presId="urn:microsoft.com/office/officeart/2008/layout/LinedList"/>
    <dgm:cxn modelId="{FE544F35-C568-4C29-8B5B-906F4818734E}" type="presParOf" srcId="{D66D84F9-1C44-4278-BF12-3DC804720314}" destId="{3E653172-F341-437E-BDB4-7C68B8CB87AE}" srcOrd="1" destOrd="0" presId="urn:microsoft.com/office/officeart/2008/layout/LinedList"/>
    <dgm:cxn modelId="{8FB1F96F-1FB5-485F-954B-58F704F187BB}" type="presParOf" srcId="{B21C8D65-0136-41E7-AB49-3AA8FE8BCC87}" destId="{BCE3B9BE-CC7D-4857-BFB6-F7971FB7513D}" srcOrd="6" destOrd="0" presId="urn:microsoft.com/office/officeart/2008/layout/LinedList"/>
    <dgm:cxn modelId="{CA57A455-17FF-4E1B-BF33-91904185750F}" type="presParOf" srcId="{B21C8D65-0136-41E7-AB49-3AA8FE8BCC87}" destId="{01FEDB08-7B92-4BBA-8704-80FA6FCD8A72}" srcOrd="7" destOrd="0" presId="urn:microsoft.com/office/officeart/2008/layout/LinedList"/>
    <dgm:cxn modelId="{E44EAA38-0B61-4CB0-86F4-A6C5E86CCB60}" type="presParOf" srcId="{01FEDB08-7B92-4BBA-8704-80FA6FCD8A72}" destId="{034AD95A-B327-4ED8-AF94-A31CC2F7E9CA}" srcOrd="0" destOrd="0" presId="urn:microsoft.com/office/officeart/2008/layout/LinedList"/>
    <dgm:cxn modelId="{0368A842-9874-4AA8-A9F5-1D3D6D8E75E9}" type="presParOf" srcId="{01FEDB08-7B92-4BBA-8704-80FA6FCD8A72}" destId="{A8C89DC2-B34B-4C99-BCF0-22D8557B99A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7A9304C-79F2-488E-B369-AE7AE6F57D5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703DF04-D397-4E57-9D8C-4472843D384D}">
      <dgm:prSet/>
      <dgm:spPr/>
      <dgm:t>
        <a:bodyPr/>
        <a:lstStyle/>
        <a:p>
          <a:r>
            <a:rPr lang="en-US" b="1" dirty="0"/>
            <a:t>Fluctuations in betaine concentration</a:t>
          </a:r>
        </a:p>
      </dgm:t>
    </dgm:pt>
    <dgm:pt modelId="{7C84AC9F-90B0-4D59-8F87-AE37530CCF3C}" type="parTrans" cxnId="{6543DA76-FAD5-442C-A207-40C187C28875}">
      <dgm:prSet/>
      <dgm:spPr/>
      <dgm:t>
        <a:bodyPr/>
        <a:lstStyle/>
        <a:p>
          <a:endParaRPr lang="en-US"/>
        </a:p>
      </dgm:t>
    </dgm:pt>
    <dgm:pt modelId="{B44D9699-D30C-4B34-990F-445E99C96796}" type="sibTrans" cxnId="{6543DA76-FAD5-442C-A207-40C187C28875}">
      <dgm:prSet/>
      <dgm:spPr/>
      <dgm:t>
        <a:bodyPr/>
        <a:lstStyle/>
        <a:p>
          <a:endParaRPr lang="en-US"/>
        </a:p>
      </dgm:t>
    </dgm:pt>
    <dgm:pt modelId="{87C3B017-6A8A-4D5D-8645-76F0F67BC0E4}">
      <dgm:prSet/>
      <dgm:spPr/>
      <dgm:t>
        <a:bodyPr/>
        <a:lstStyle/>
        <a:p>
          <a:r>
            <a:rPr lang="en-GB" b="1" dirty="0"/>
            <a:t>Abnormalities in neurotransmitter synthesis and signalling  </a:t>
          </a:r>
          <a:endParaRPr lang="en-US" b="1" dirty="0"/>
        </a:p>
      </dgm:t>
    </dgm:pt>
    <dgm:pt modelId="{BF8F2A27-FD6A-4626-B12A-16661D55E1D6}" type="parTrans" cxnId="{F7F85A8D-C8C0-4FE3-B7A7-DC9FBC36E780}">
      <dgm:prSet/>
      <dgm:spPr/>
      <dgm:t>
        <a:bodyPr/>
        <a:lstStyle/>
        <a:p>
          <a:endParaRPr lang="en-US"/>
        </a:p>
      </dgm:t>
    </dgm:pt>
    <dgm:pt modelId="{E22645CB-9A6F-45F2-8A2A-4A7A7A44F5FC}" type="sibTrans" cxnId="{F7F85A8D-C8C0-4FE3-B7A7-DC9FBC36E780}">
      <dgm:prSet/>
      <dgm:spPr/>
      <dgm:t>
        <a:bodyPr/>
        <a:lstStyle/>
        <a:p>
          <a:endParaRPr lang="en-US"/>
        </a:p>
      </dgm:t>
    </dgm:pt>
    <dgm:pt modelId="{F00DA23D-FA0E-4C0B-A45A-58B2E1556F1F}">
      <dgm:prSet/>
      <dgm:spPr/>
      <dgm:t>
        <a:bodyPr/>
        <a:lstStyle/>
        <a:p>
          <a:r>
            <a:rPr lang="en-GB" b="1" dirty="0"/>
            <a:t>Results in increased oxidative stress, alterations in neuroinflammatory processes</a:t>
          </a:r>
          <a:endParaRPr lang="en-US" b="1" dirty="0"/>
        </a:p>
      </dgm:t>
    </dgm:pt>
    <dgm:pt modelId="{A0BD7CA9-AA91-4765-9AFB-50885D63C9A8}" type="parTrans" cxnId="{337A6EFA-1689-40C8-BB6A-C49DF66FFA9A}">
      <dgm:prSet/>
      <dgm:spPr/>
      <dgm:t>
        <a:bodyPr/>
        <a:lstStyle/>
        <a:p>
          <a:endParaRPr lang="en-US"/>
        </a:p>
      </dgm:t>
    </dgm:pt>
    <dgm:pt modelId="{3DAEAB8A-5D7B-41A4-AEE9-FC0F8AA2670C}" type="sibTrans" cxnId="{337A6EFA-1689-40C8-BB6A-C49DF66FFA9A}">
      <dgm:prSet/>
      <dgm:spPr/>
      <dgm:t>
        <a:bodyPr/>
        <a:lstStyle/>
        <a:p>
          <a:endParaRPr lang="en-US"/>
        </a:p>
      </dgm:t>
    </dgm:pt>
    <dgm:pt modelId="{1EBAF84A-33D4-4EE9-860B-6E740A20EAC3}">
      <dgm:prSet/>
      <dgm:spPr/>
      <dgm:t>
        <a:bodyPr/>
        <a:lstStyle/>
        <a:p>
          <a:r>
            <a:rPr lang="en-GB" b="1" dirty="0"/>
            <a:t>Reduced cortical GM volume, increased volume in subcortical structures – aberrations in cortical neuropil</a:t>
          </a:r>
          <a:endParaRPr lang="en-US" b="1" dirty="0"/>
        </a:p>
      </dgm:t>
    </dgm:pt>
    <dgm:pt modelId="{4B4ECC89-9E48-4B37-8F18-D624E1B95BC8}" type="parTrans" cxnId="{4BEB7D58-510D-4656-9286-40BA98FE2C03}">
      <dgm:prSet/>
      <dgm:spPr/>
      <dgm:t>
        <a:bodyPr/>
        <a:lstStyle/>
        <a:p>
          <a:endParaRPr lang="en-US"/>
        </a:p>
      </dgm:t>
    </dgm:pt>
    <dgm:pt modelId="{7F8844D8-BABE-48BE-AEF8-348E8187DAAA}" type="sibTrans" cxnId="{4BEB7D58-510D-4656-9286-40BA98FE2C03}">
      <dgm:prSet/>
      <dgm:spPr/>
      <dgm:t>
        <a:bodyPr/>
        <a:lstStyle/>
        <a:p>
          <a:endParaRPr lang="en-US"/>
        </a:p>
      </dgm:t>
    </dgm:pt>
    <dgm:pt modelId="{E3EAD173-4E57-489A-A3BA-5705D9915EC8}">
      <dgm:prSet/>
      <dgm:spPr/>
      <dgm:t>
        <a:bodyPr/>
        <a:lstStyle/>
        <a:p>
          <a:r>
            <a:rPr lang="en-US" b="1" dirty="0">
              <a:sym typeface="Wingdings" pitchFamily="2" charset="2"/>
            </a:rPr>
            <a:t>Structural changes</a:t>
          </a:r>
          <a:endParaRPr lang="en-US" b="1" dirty="0"/>
        </a:p>
      </dgm:t>
    </dgm:pt>
    <dgm:pt modelId="{DE4C2081-1E77-460A-AA44-672067874FB4}" type="parTrans" cxnId="{77708DA4-6413-47D5-8983-CA7F4C6F3A96}">
      <dgm:prSet/>
      <dgm:spPr/>
      <dgm:t>
        <a:bodyPr/>
        <a:lstStyle/>
        <a:p>
          <a:endParaRPr lang="en-GB"/>
        </a:p>
      </dgm:t>
    </dgm:pt>
    <dgm:pt modelId="{31662BF9-E84B-47F3-AC35-A6F853FAE7EC}" type="sibTrans" cxnId="{77708DA4-6413-47D5-8983-CA7F4C6F3A96}">
      <dgm:prSet/>
      <dgm:spPr/>
      <dgm:t>
        <a:bodyPr/>
        <a:lstStyle/>
        <a:p>
          <a:endParaRPr lang="en-GB"/>
        </a:p>
      </dgm:t>
    </dgm:pt>
    <dgm:pt modelId="{07757CAD-67A1-44C8-881F-5CB2F68B1F7B}">
      <dgm:prSet/>
      <dgm:spPr/>
      <dgm:t>
        <a:bodyPr/>
        <a:lstStyle/>
        <a:p>
          <a:r>
            <a:rPr lang="en-GB" b="1" dirty="0"/>
            <a:t>Altered WM integrity – axon degeneration – loss of myelin sheath</a:t>
          </a:r>
          <a:endParaRPr lang="en-US" b="1" dirty="0"/>
        </a:p>
      </dgm:t>
    </dgm:pt>
    <dgm:pt modelId="{97B3F329-CD8F-46F3-AFC9-D13CAD7C2C15}" type="parTrans" cxnId="{D21C3B72-0DB5-4F8C-B6D5-4DAA9FA9E4CF}">
      <dgm:prSet/>
      <dgm:spPr/>
      <dgm:t>
        <a:bodyPr/>
        <a:lstStyle/>
        <a:p>
          <a:endParaRPr lang="en-GB"/>
        </a:p>
      </dgm:t>
    </dgm:pt>
    <dgm:pt modelId="{59605041-DD58-4D00-9C44-42241A252848}" type="sibTrans" cxnId="{D21C3B72-0DB5-4F8C-B6D5-4DAA9FA9E4CF}">
      <dgm:prSet/>
      <dgm:spPr/>
      <dgm:t>
        <a:bodyPr/>
        <a:lstStyle/>
        <a:p>
          <a:endParaRPr lang="en-GB"/>
        </a:p>
      </dgm:t>
    </dgm:pt>
    <dgm:pt modelId="{E7774EA9-536A-4ABA-B2FD-AB39EE30D23A}">
      <dgm:prSet/>
      <dgm:spPr/>
      <dgm:t>
        <a:bodyPr/>
        <a:lstStyle/>
        <a:p>
          <a:r>
            <a:rPr lang="en-GB" b="1" dirty="0"/>
            <a:t>Structural changes will affect brain’s function </a:t>
          </a:r>
          <a:r>
            <a:rPr lang="en-GB" b="1" dirty="0">
              <a:sym typeface="Wingdings" panose="05000000000000000000" pitchFamily="2" charset="2"/>
            </a:rPr>
            <a:t></a:t>
          </a:r>
          <a:r>
            <a:rPr lang="en-GB" b="1" dirty="0"/>
            <a:t> pathological symptoms</a:t>
          </a:r>
          <a:endParaRPr lang="en-US" b="1" dirty="0"/>
        </a:p>
      </dgm:t>
    </dgm:pt>
    <dgm:pt modelId="{BAC0E6B6-B8CD-4AC0-908B-39C51055D4BC}" type="parTrans" cxnId="{0805D971-8CE5-43C1-A07F-DB49348B6BA2}">
      <dgm:prSet/>
      <dgm:spPr/>
      <dgm:t>
        <a:bodyPr/>
        <a:lstStyle/>
        <a:p>
          <a:endParaRPr lang="en-GB"/>
        </a:p>
      </dgm:t>
    </dgm:pt>
    <dgm:pt modelId="{8CE7B26A-14DA-4B0C-89EA-47652E1D9747}" type="sibTrans" cxnId="{0805D971-8CE5-43C1-A07F-DB49348B6BA2}">
      <dgm:prSet/>
      <dgm:spPr/>
      <dgm:t>
        <a:bodyPr/>
        <a:lstStyle/>
        <a:p>
          <a:endParaRPr lang="en-GB"/>
        </a:p>
      </dgm:t>
    </dgm:pt>
    <dgm:pt modelId="{235638E9-F4BF-4922-BE89-280C145465FB}">
      <dgm:prSet/>
      <dgm:spPr/>
      <dgm:t>
        <a:bodyPr/>
        <a:lstStyle/>
        <a:p>
          <a:r>
            <a:rPr lang="en-GB" b="1" dirty="0"/>
            <a:t>Structural changes will affect brain’s function </a:t>
          </a:r>
          <a:r>
            <a:rPr lang="en-GB" b="1" dirty="0">
              <a:sym typeface="Wingdings" panose="05000000000000000000" pitchFamily="2" charset="2"/>
            </a:rPr>
            <a:t></a:t>
          </a:r>
          <a:r>
            <a:rPr lang="en-GB" b="1" dirty="0"/>
            <a:t> cognition, language, perception </a:t>
          </a:r>
          <a:endParaRPr lang="en-US" b="1" dirty="0"/>
        </a:p>
      </dgm:t>
    </dgm:pt>
    <dgm:pt modelId="{5DBE0D56-9ACB-44D0-9704-C1CAECBFCB05}" type="parTrans" cxnId="{C13B1C50-5BC1-4F87-AF42-294E030730C5}">
      <dgm:prSet/>
      <dgm:spPr/>
      <dgm:t>
        <a:bodyPr/>
        <a:lstStyle/>
        <a:p>
          <a:endParaRPr lang="en-GB"/>
        </a:p>
      </dgm:t>
    </dgm:pt>
    <dgm:pt modelId="{6C1A7D97-FE55-443E-9BFA-413CB8BF6E64}" type="sibTrans" cxnId="{C13B1C50-5BC1-4F87-AF42-294E030730C5}">
      <dgm:prSet/>
      <dgm:spPr/>
      <dgm:t>
        <a:bodyPr/>
        <a:lstStyle/>
        <a:p>
          <a:endParaRPr lang="en-GB"/>
        </a:p>
      </dgm:t>
    </dgm:pt>
    <dgm:pt modelId="{0A0B5BA2-9A33-4012-9499-066AA64AA569}" type="pres">
      <dgm:prSet presAssocID="{37A9304C-79F2-488E-B369-AE7AE6F57D5D}" presName="Name0" presStyleCnt="0">
        <dgm:presLayoutVars>
          <dgm:dir/>
          <dgm:resizeHandles val="exact"/>
        </dgm:presLayoutVars>
      </dgm:prSet>
      <dgm:spPr/>
    </dgm:pt>
    <dgm:pt modelId="{75DEA669-9FDA-44AA-BCC1-B52F90AE2537}" type="pres">
      <dgm:prSet presAssocID="{F703DF04-D397-4E57-9D8C-4472843D384D}" presName="node" presStyleLbl="node1" presStyleIdx="0" presStyleCnt="8">
        <dgm:presLayoutVars>
          <dgm:bulletEnabled val="1"/>
        </dgm:presLayoutVars>
      </dgm:prSet>
      <dgm:spPr/>
    </dgm:pt>
    <dgm:pt modelId="{19F8B881-F970-4788-AA5E-FAD786F36F7A}" type="pres">
      <dgm:prSet presAssocID="{B44D9699-D30C-4B34-990F-445E99C96796}" presName="sibTrans" presStyleLbl="sibTrans1D1" presStyleIdx="0" presStyleCnt="7"/>
      <dgm:spPr/>
    </dgm:pt>
    <dgm:pt modelId="{6CED422F-EFD3-45F4-8D4D-BB07FF4C41E1}" type="pres">
      <dgm:prSet presAssocID="{B44D9699-D30C-4B34-990F-445E99C96796}" presName="connectorText" presStyleLbl="sibTrans1D1" presStyleIdx="0" presStyleCnt="7"/>
      <dgm:spPr/>
    </dgm:pt>
    <dgm:pt modelId="{736E24A8-2A3E-40B3-B509-5F1309A783D3}" type="pres">
      <dgm:prSet presAssocID="{87C3B017-6A8A-4D5D-8645-76F0F67BC0E4}" presName="node" presStyleLbl="node1" presStyleIdx="1" presStyleCnt="8">
        <dgm:presLayoutVars>
          <dgm:bulletEnabled val="1"/>
        </dgm:presLayoutVars>
      </dgm:prSet>
      <dgm:spPr/>
    </dgm:pt>
    <dgm:pt modelId="{DFDC2BF0-1E1E-403F-B301-DC660460D27E}" type="pres">
      <dgm:prSet presAssocID="{E22645CB-9A6F-45F2-8A2A-4A7A7A44F5FC}" presName="sibTrans" presStyleLbl="sibTrans1D1" presStyleIdx="1" presStyleCnt="7"/>
      <dgm:spPr/>
    </dgm:pt>
    <dgm:pt modelId="{3AC5F161-5C16-4C93-A4EB-8B609AD0A90D}" type="pres">
      <dgm:prSet presAssocID="{E22645CB-9A6F-45F2-8A2A-4A7A7A44F5FC}" presName="connectorText" presStyleLbl="sibTrans1D1" presStyleIdx="1" presStyleCnt="7"/>
      <dgm:spPr/>
    </dgm:pt>
    <dgm:pt modelId="{47D6A028-E0DB-483E-A7A5-08BC7DB91EB0}" type="pres">
      <dgm:prSet presAssocID="{F00DA23D-FA0E-4C0B-A45A-58B2E1556F1F}" presName="node" presStyleLbl="node1" presStyleIdx="2" presStyleCnt="8">
        <dgm:presLayoutVars>
          <dgm:bulletEnabled val="1"/>
        </dgm:presLayoutVars>
      </dgm:prSet>
      <dgm:spPr/>
    </dgm:pt>
    <dgm:pt modelId="{9163D8C4-5A14-4867-9F47-EB3C0E721451}" type="pres">
      <dgm:prSet presAssocID="{3DAEAB8A-5D7B-41A4-AEE9-FC0F8AA2670C}" presName="sibTrans" presStyleLbl="sibTrans1D1" presStyleIdx="2" presStyleCnt="7"/>
      <dgm:spPr/>
    </dgm:pt>
    <dgm:pt modelId="{C54CE9D6-BFC3-40EE-B516-827DDCC9A260}" type="pres">
      <dgm:prSet presAssocID="{3DAEAB8A-5D7B-41A4-AEE9-FC0F8AA2670C}" presName="connectorText" presStyleLbl="sibTrans1D1" presStyleIdx="2" presStyleCnt="7"/>
      <dgm:spPr/>
    </dgm:pt>
    <dgm:pt modelId="{155D2223-1DE4-40CC-A8B6-1380E725675A}" type="pres">
      <dgm:prSet presAssocID="{07757CAD-67A1-44C8-881F-5CB2F68B1F7B}" presName="node" presStyleLbl="node1" presStyleIdx="3" presStyleCnt="8">
        <dgm:presLayoutVars>
          <dgm:bulletEnabled val="1"/>
        </dgm:presLayoutVars>
      </dgm:prSet>
      <dgm:spPr/>
    </dgm:pt>
    <dgm:pt modelId="{E3292086-6F3A-4F02-8959-2C471D52C426}" type="pres">
      <dgm:prSet presAssocID="{59605041-DD58-4D00-9C44-42241A252848}" presName="sibTrans" presStyleLbl="sibTrans1D1" presStyleIdx="3" presStyleCnt="7"/>
      <dgm:spPr/>
    </dgm:pt>
    <dgm:pt modelId="{24A44517-0AA3-4CA1-B061-F4DC7AFE3E44}" type="pres">
      <dgm:prSet presAssocID="{59605041-DD58-4D00-9C44-42241A252848}" presName="connectorText" presStyleLbl="sibTrans1D1" presStyleIdx="3" presStyleCnt="7"/>
      <dgm:spPr/>
    </dgm:pt>
    <dgm:pt modelId="{44B44725-8190-47D1-A842-7354D465FD55}" type="pres">
      <dgm:prSet presAssocID="{235638E9-F4BF-4922-BE89-280C145465FB}" presName="node" presStyleLbl="node1" presStyleIdx="4" presStyleCnt="8">
        <dgm:presLayoutVars>
          <dgm:bulletEnabled val="1"/>
        </dgm:presLayoutVars>
      </dgm:prSet>
      <dgm:spPr/>
    </dgm:pt>
    <dgm:pt modelId="{41BD38EE-5A53-4DB3-917B-FC8319C26332}" type="pres">
      <dgm:prSet presAssocID="{6C1A7D97-FE55-443E-9BFA-413CB8BF6E64}" presName="sibTrans" presStyleLbl="sibTrans1D1" presStyleIdx="4" presStyleCnt="7"/>
      <dgm:spPr/>
    </dgm:pt>
    <dgm:pt modelId="{05768FD6-5D6F-4E69-9F6A-99AE69AE7199}" type="pres">
      <dgm:prSet presAssocID="{6C1A7D97-FE55-443E-9BFA-413CB8BF6E64}" presName="connectorText" presStyleLbl="sibTrans1D1" presStyleIdx="4" presStyleCnt="7"/>
      <dgm:spPr/>
    </dgm:pt>
    <dgm:pt modelId="{A8556B74-9DE9-4244-B1F6-7C3B71AA3712}" type="pres">
      <dgm:prSet presAssocID="{1EBAF84A-33D4-4EE9-860B-6E740A20EAC3}" presName="node" presStyleLbl="node1" presStyleIdx="5" presStyleCnt="8">
        <dgm:presLayoutVars>
          <dgm:bulletEnabled val="1"/>
        </dgm:presLayoutVars>
      </dgm:prSet>
      <dgm:spPr/>
    </dgm:pt>
    <dgm:pt modelId="{6F8DA0AC-9A26-463F-9175-D0E74E905C08}" type="pres">
      <dgm:prSet presAssocID="{7F8844D8-BABE-48BE-AEF8-348E8187DAAA}" presName="sibTrans" presStyleLbl="sibTrans1D1" presStyleIdx="5" presStyleCnt="7"/>
      <dgm:spPr/>
    </dgm:pt>
    <dgm:pt modelId="{EEA0B1C4-2F19-4F70-8447-78AF3D27E5DF}" type="pres">
      <dgm:prSet presAssocID="{7F8844D8-BABE-48BE-AEF8-348E8187DAAA}" presName="connectorText" presStyleLbl="sibTrans1D1" presStyleIdx="5" presStyleCnt="7"/>
      <dgm:spPr/>
    </dgm:pt>
    <dgm:pt modelId="{9A6A8DAA-BCA4-4792-BFC9-246F9D7177E6}" type="pres">
      <dgm:prSet presAssocID="{E3EAD173-4E57-489A-A3BA-5705D9915EC8}" presName="node" presStyleLbl="node1" presStyleIdx="6" presStyleCnt="8">
        <dgm:presLayoutVars>
          <dgm:bulletEnabled val="1"/>
        </dgm:presLayoutVars>
      </dgm:prSet>
      <dgm:spPr/>
    </dgm:pt>
    <dgm:pt modelId="{8B6A514D-0B88-436A-98D5-4552F536F0F3}" type="pres">
      <dgm:prSet presAssocID="{31662BF9-E84B-47F3-AC35-A6F853FAE7EC}" presName="sibTrans" presStyleLbl="sibTrans1D1" presStyleIdx="6" presStyleCnt="7"/>
      <dgm:spPr/>
    </dgm:pt>
    <dgm:pt modelId="{4EA881D1-7DCB-4625-BB09-7FBD8F9C0642}" type="pres">
      <dgm:prSet presAssocID="{31662BF9-E84B-47F3-AC35-A6F853FAE7EC}" presName="connectorText" presStyleLbl="sibTrans1D1" presStyleIdx="6" presStyleCnt="7"/>
      <dgm:spPr/>
    </dgm:pt>
    <dgm:pt modelId="{CF33D024-914D-4AA5-A9E4-E83B00B5244D}" type="pres">
      <dgm:prSet presAssocID="{E7774EA9-536A-4ABA-B2FD-AB39EE30D23A}" presName="node" presStyleLbl="node1" presStyleIdx="7" presStyleCnt="8">
        <dgm:presLayoutVars>
          <dgm:bulletEnabled val="1"/>
        </dgm:presLayoutVars>
      </dgm:prSet>
      <dgm:spPr/>
    </dgm:pt>
  </dgm:ptLst>
  <dgm:cxnLst>
    <dgm:cxn modelId="{1CFA6D04-DE8A-40FE-A15D-128A01ADFF8F}" type="presOf" srcId="{31662BF9-E84B-47F3-AC35-A6F853FAE7EC}" destId="{8B6A514D-0B88-436A-98D5-4552F536F0F3}" srcOrd="0" destOrd="0" presId="urn:microsoft.com/office/officeart/2016/7/layout/RepeatingBendingProcessNew"/>
    <dgm:cxn modelId="{6B930B09-94EA-48E5-8D72-8CCF20CB51E2}" type="presOf" srcId="{B44D9699-D30C-4B34-990F-445E99C96796}" destId="{6CED422F-EFD3-45F4-8D4D-BB07FF4C41E1}" srcOrd="1" destOrd="0" presId="urn:microsoft.com/office/officeart/2016/7/layout/RepeatingBendingProcessNew"/>
    <dgm:cxn modelId="{D200060A-6227-404B-A796-0895810B0CF5}" type="presOf" srcId="{37A9304C-79F2-488E-B369-AE7AE6F57D5D}" destId="{0A0B5BA2-9A33-4012-9499-066AA64AA569}" srcOrd="0" destOrd="0" presId="urn:microsoft.com/office/officeart/2016/7/layout/RepeatingBendingProcessNew"/>
    <dgm:cxn modelId="{669FB418-88D4-4BEC-906E-F3C3AA16A51D}" type="presOf" srcId="{6C1A7D97-FE55-443E-9BFA-413CB8BF6E64}" destId="{41BD38EE-5A53-4DB3-917B-FC8319C26332}" srcOrd="0" destOrd="0" presId="urn:microsoft.com/office/officeart/2016/7/layout/RepeatingBendingProcessNew"/>
    <dgm:cxn modelId="{E4AEE335-8D1B-401A-9A19-918B8E2C1B98}" type="presOf" srcId="{E22645CB-9A6F-45F2-8A2A-4A7A7A44F5FC}" destId="{3AC5F161-5C16-4C93-A4EB-8B609AD0A90D}" srcOrd="1" destOrd="0" presId="urn:microsoft.com/office/officeart/2016/7/layout/RepeatingBendingProcessNew"/>
    <dgm:cxn modelId="{30D93540-A097-4870-8425-942FAEF683EF}" type="presOf" srcId="{31662BF9-E84B-47F3-AC35-A6F853FAE7EC}" destId="{4EA881D1-7DCB-4625-BB09-7FBD8F9C0642}" srcOrd="1" destOrd="0" presId="urn:microsoft.com/office/officeart/2016/7/layout/RepeatingBendingProcessNew"/>
    <dgm:cxn modelId="{C13B1C50-5BC1-4F87-AF42-294E030730C5}" srcId="{37A9304C-79F2-488E-B369-AE7AE6F57D5D}" destId="{235638E9-F4BF-4922-BE89-280C145465FB}" srcOrd="4" destOrd="0" parTransId="{5DBE0D56-9ACB-44D0-9704-C1CAECBFCB05}" sibTransId="{6C1A7D97-FE55-443E-9BFA-413CB8BF6E64}"/>
    <dgm:cxn modelId="{4BEB7D58-510D-4656-9286-40BA98FE2C03}" srcId="{37A9304C-79F2-488E-B369-AE7AE6F57D5D}" destId="{1EBAF84A-33D4-4EE9-860B-6E740A20EAC3}" srcOrd="5" destOrd="0" parTransId="{4B4ECC89-9E48-4B37-8F18-D624E1B95BC8}" sibTransId="{7F8844D8-BABE-48BE-AEF8-348E8187DAAA}"/>
    <dgm:cxn modelId="{E4BA8162-6F08-4E5F-A46E-96DB3E7B4480}" type="presOf" srcId="{F00DA23D-FA0E-4C0B-A45A-58B2E1556F1F}" destId="{47D6A028-E0DB-483E-A7A5-08BC7DB91EB0}" srcOrd="0" destOrd="0" presId="urn:microsoft.com/office/officeart/2016/7/layout/RepeatingBendingProcessNew"/>
    <dgm:cxn modelId="{6E3A266C-EAD0-4FCC-A18C-1C53F11A497D}" type="presOf" srcId="{1EBAF84A-33D4-4EE9-860B-6E740A20EAC3}" destId="{A8556B74-9DE9-4244-B1F6-7C3B71AA3712}" srcOrd="0" destOrd="0" presId="urn:microsoft.com/office/officeart/2016/7/layout/RepeatingBendingProcessNew"/>
    <dgm:cxn modelId="{0805D971-8CE5-43C1-A07F-DB49348B6BA2}" srcId="{37A9304C-79F2-488E-B369-AE7AE6F57D5D}" destId="{E7774EA9-536A-4ABA-B2FD-AB39EE30D23A}" srcOrd="7" destOrd="0" parTransId="{BAC0E6B6-B8CD-4AC0-908B-39C51055D4BC}" sibTransId="{8CE7B26A-14DA-4B0C-89EA-47652E1D9747}"/>
    <dgm:cxn modelId="{D21C3B72-0DB5-4F8C-B6D5-4DAA9FA9E4CF}" srcId="{37A9304C-79F2-488E-B369-AE7AE6F57D5D}" destId="{07757CAD-67A1-44C8-881F-5CB2F68B1F7B}" srcOrd="3" destOrd="0" parTransId="{97B3F329-CD8F-46F3-AFC9-D13CAD7C2C15}" sibTransId="{59605041-DD58-4D00-9C44-42241A252848}"/>
    <dgm:cxn modelId="{8E2F8B75-9175-42D5-8D88-F0688CCB9A71}" type="presOf" srcId="{E22645CB-9A6F-45F2-8A2A-4A7A7A44F5FC}" destId="{DFDC2BF0-1E1E-403F-B301-DC660460D27E}" srcOrd="0" destOrd="0" presId="urn:microsoft.com/office/officeart/2016/7/layout/RepeatingBendingProcessNew"/>
    <dgm:cxn modelId="{6543DA76-FAD5-442C-A207-40C187C28875}" srcId="{37A9304C-79F2-488E-B369-AE7AE6F57D5D}" destId="{F703DF04-D397-4E57-9D8C-4472843D384D}" srcOrd="0" destOrd="0" parTransId="{7C84AC9F-90B0-4D59-8F87-AE37530CCF3C}" sibTransId="{B44D9699-D30C-4B34-990F-445E99C96796}"/>
    <dgm:cxn modelId="{07865C7A-41A5-47B9-9652-2BD646B48555}" type="presOf" srcId="{7F8844D8-BABE-48BE-AEF8-348E8187DAAA}" destId="{EEA0B1C4-2F19-4F70-8447-78AF3D27E5DF}" srcOrd="1" destOrd="0" presId="urn:microsoft.com/office/officeart/2016/7/layout/RepeatingBendingProcessNew"/>
    <dgm:cxn modelId="{A3600480-A644-4C7A-AA74-376FD6100C52}" type="presOf" srcId="{59605041-DD58-4D00-9C44-42241A252848}" destId="{E3292086-6F3A-4F02-8959-2C471D52C426}" srcOrd="0" destOrd="0" presId="urn:microsoft.com/office/officeart/2016/7/layout/RepeatingBendingProcessNew"/>
    <dgm:cxn modelId="{F7F85A8D-C8C0-4FE3-B7A7-DC9FBC36E780}" srcId="{37A9304C-79F2-488E-B369-AE7AE6F57D5D}" destId="{87C3B017-6A8A-4D5D-8645-76F0F67BC0E4}" srcOrd="1" destOrd="0" parTransId="{BF8F2A27-FD6A-4626-B12A-16661D55E1D6}" sibTransId="{E22645CB-9A6F-45F2-8A2A-4A7A7A44F5FC}"/>
    <dgm:cxn modelId="{9018B790-8CD6-4B4A-BD9A-8F7130671E25}" type="presOf" srcId="{6C1A7D97-FE55-443E-9BFA-413CB8BF6E64}" destId="{05768FD6-5D6F-4E69-9F6A-99AE69AE7199}" srcOrd="1" destOrd="0" presId="urn:microsoft.com/office/officeart/2016/7/layout/RepeatingBendingProcessNew"/>
    <dgm:cxn modelId="{213D8B92-43A9-4B43-9103-ACBF3B2E9735}" type="presOf" srcId="{3DAEAB8A-5D7B-41A4-AEE9-FC0F8AA2670C}" destId="{9163D8C4-5A14-4867-9F47-EB3C0E721451}" srcOrd="0" destOrd="0" presId="urn:microsoft.com/office/officeart/2016/7/layout/RepeatingBendingProcessNew"/>
    <dgm:cxn modelId="{77708DA4-6413-47D5-8983-CA7F4C6F3A96}" srcId="{37A9304C-79F2-488E-B369-AE7AE6F57D5D}" destId="{E3EAD173-4E57-489A-A3BA-5705D9915EC8}" srcOrd="6" destOrd="0" parTransId="{DE4C2081-1E77-460A-AA44-672067874FB4}" sibTransId="{31662BF9-E84B-47F3-AC35-A6F853FAE7EC}"/>
    <dgm:cxn modelId="{AB7B7EC2-371A-4797-A0E7-1AB4CABB4A68}" type="presOf" srcId="{E7774EA9-536A-4ABA-B2FD-AB39EE30D23A}" destId="{CF33D024-914D-4AA5-A9E4-E83B00B5244D}" srcOrd="0" destOrd="0" presId="urn:microsoft.com/office/officeart/2016/7/layout/RepeatingBendingProcessNew"/>
    <dgm:cxn modelId="{9D1A45CA-3AD6-4E2C-8140-E3DCC5390B47}" type="presOf" srcId="{07757CAD-67A1-44C8-881F-5CB2F68B1F7B}" destId="{155D2223-1DE4-40CC-A8B6-1380E725675A}" srcOrd="0" destOrd="0" presId="urn:microsoft.com/office/officeart/2016/7/layout/RepeatingBendingProcessNew"/>
    <dgm:cxn modelId="{DDAC49CE-F38B-48B8-A4A5-41BB6FE5B66C}" type="presOf" srcId="{F703DF04-D397-4E57-9D8C-4472843D384D}" destId="{75DEA669-9FDA-44AA-BCC1-B52F90AE2537}" srcOrd="0" destOrd="0" presId="urn:microsoft.com/office/officeart/2016/7/layout/RepeatingBendingProcessNew"/>
    <dgm:cxn modelId="{FB9630D5-8FE0-42FD-82AD-D13FD62AA998}" type="presOf" srcId="{B44D9699-D30C-4B34-990F-445E99C96796}" destId="{19F8B881-F970-4788-AA5E-FAD786F36F7A}" srcOrd="0" destOrd="0" presId="urn:microsoft.com/office/officeart/2016/7/layout/RepeatingBendingProcessNew"/>
    <dgm:cxn modelId="{A33DFEDA-9C3E-429A-89BE-FB5C732E5DD5}" type="presOf" srcId="{235638E9-F4BF-4922-BE89-280C145465FB}" destId="{44B44725-8190-47D1-A842-7354D465FD55}" srcOrd="0" destOrd="0" presId="urn:microsoft.com/office/officeart/2016/7/layout/RepeatingBendingProcessNew"/>
    <dgm:cxn modelId="{DC19E0E2-9B0B-484A-A457-B7C5B3EBAD4D}" type="presOf" srcId="{E3EAD173-4E57-489A-A3BA-5705D9915EC8}" destId="{9A6A8DAA-BCA4-4792-BFC9-246F9D7177E6}" srcOrd="0" destOrd="0" presId="urn:microsoft.com/office/officeart/2016/7/layout/RepeatingBendingProcessNew"/>
    <dgm:cxn modelId="{0F95B3E4-CEC3-4366-B095-2C51C64D41A6}" type="presOf" srcId="{87C3B017-6A8A-4D5D-8645-76F0F67BC0E4}" destId="{736E24A8-2A3E-40B3-B509-5F1309A783D3}" srcOrd="0" destOrd="0" presId="urn:microsoft.com/office/officeart/2016/7/layout/RepeatingBendingProcessNew"/>
    <dgm:cxn modelId="{EDBB6CE6-A4AC-4261-AD88-84B19C33433A}" type="presOf" srcId="{3DAEAB8A-5D7B-41A4-AEE9-FC0F8AA2670C}" destId="{C54CE9D6-BFC3-40EE-B516-827DDCC9A260}" srcOrd="1" destOrd="0" presId="urn:microsoft.com/office/officeart/2016/7/layout/RepeatingBendingProcessNew"/>
    <dgm:cxn modelId="{EA659EF5-C9B5-40D0-B3F1-2D70298C67D6}" type="presOf" srcId="{7F8844D8-BABE-48BE-AEF8-348E8187DAAA}" destId="{6F8DA0AC-9A26-463F-9175-D0E74E905C08}" srcOrd="0" destOrd="0" presId="urn:microsoft.com/office/officeart/2016/7/layout/RepeatingBendingProcessNew"/>
    <dgm:cxn modelId="{1F63C5F8-5780-4E4E-8649-73235B572826}" type="presOf" srcId="{59605041-DD58-4D00-9C44-42241A252848}" destId="{24A44517-0AA3-4CA1-B061-F4DC7AFE3E44}" srcOrd="1" destOrd="0" presId="urn:microsoft.com/office/officeart/2016/7/layout/RepeatingBendingProcessNew"/>
    <dgm:cxn modelId="{337A6EFA-1689-40C8-BB6A-C49DF66FFA9A}" srcId="{37A9304C-79F2-488E-B369-AE7AE6F57D5D}" destId="{F00DA23D-FA0E-4C0B-A45A-58B2E1556F1F}" srcOrd="2" destOrd="0" parTransId="{A0BD7CA9-AA91-4765-9AFB-50885D63C9A8}" sibTransId="{3DAEAB8A-5D7B-41A4-AEE9-FC0F8AA2670C}"/>
    <dgm:cxn modelId="{6533D951-317C-491D-A951-B18EB312A8AF}" type="presParOf" srcId="{0A0B5BA2-9A33-4012-9499-066AA64AA569}" destId="{75DEA669-9FDA-44AA-BCC1-B52F90AE2537}" srcOrd="0" destOrd="0" presId="urn:microsoft.com/office/officeart/2016/7/layout/RepeatingBendingProcessNew"/>
    <dgm:cxn modelId="{78B3A103-69A0-4247-BC52-9C3195A5E874}" type="presParOf" srcId="{0A0B5BA2-9A33-4012-9499-066AA64AA569}" destId="{19F8B881-F970-4788-AA5E-FAD786F36F7A}" srcOrd="1" destOrd="0" presId="urn:microsoft.com/office/officeart/2016/7/layout/RepeatingBendingProcessNew"/>
    <dgm:cxn modelId="{20D1C4EB-92CA-4DEC-996C-4B1AA236D00B}" type="presParOf" srcId="{19F8B881-F970-4788-AA5E-FAD786F36F7A}" destId="{6CED422F-EFD3-45F4-8D4D-BB07FF4C41E1}" srcOrd="0" destOrd="0" presId="urn:microsoft.com/office/officeart/2016/7/layout/RepeatingBendingProcessNew"/>
    <dgm:cxn modelId="{8D404823-18D7-4BBD-87A9-3D8E44FB2F0E}" type="presParOf" srcId="{0A0B5BA2-9A33-4012-9499-066AA64AA569}" destId="{736E24A8-2A3E-40B3-B509-5F1309A783D3}" srcOrd="2" destOrd="0" presId="urn:microsoft.com/office/officeart/2016/7/layout/RepeatingBendingProcessNew"/>
    <dgm:cxn modelId="{58CDD337-C775-417B-A793-1FCBF24E68FE}" type="presParOf" srcId="{0A0B5BA2-9A33-4012-9499-066AA64AA569}" destId="{DFDC2BF0-1E1E-403F-B301-DC660460D27E}" srcOrd="3" destOrd="0" presId="urn:microsoft.com/office/officeart/2016/7/layout/RepeatingBendingProcessNew"/>
    <dgm:cxn modelId="{428F057E-447E-4217-932C-AE8B88B64AC2}" type="presParOf" srcId="{DFDC2BF0-1E1E-403F-B301-DC660460D27E}" destId="{3AC5F161-5C16-4C93-A4EB-8B609AD0A90D}" srcOrd="0" destOrd="0" presId="urn:microsoft.com/office/officeart/2016/7/layout/RepeatingBendingProcessNew"/>
    <dgm:cxn modelId="{65DF9D8F-E6C5-454B-B6B7-70A47A6C6051}" type="presParOf" srcId="{0A0B5BA2-9A33-4012-9499-066AA64AA569}" destId="{47D6A028-E0DB-483E-A7A5-08BC7DB91EB0}" srcOrd="4" destOrd="0" presId="urn:microsoft.com/office/officeart/2016/7/layout/RepeatingBendingProcessNew"/>
    <dgm:cxn modelId="{3C2BBB4A-9ED0-4EA0-A224-1AC78E1D19B4}" type="presParOf" srcId="{0A0B5BA2-9A33-4012-9499-066AA64AA569}" destId="{9163D8C4-5A14-4867-9F47-EB3C0E721451}" srcOrd="5" destOrd="0" presId="urn:microsoft.com/office/officeart/2016/7/layout/RepeatingBendingProcessNew"/>
    <dgm:cxn modelId="{2F495E7D-3B57-4CCD-A2FE-6A924C018B2B}" type="presParOf" srcId="{9163D8C4-5A14-4867-9F47-EB3C0E721451}" destId="{C54CE9D6-BFC3-40EE-B516-827DDCC9A260}" srcOrd="0" destOrd="0" presId="urn:microsoft.com/office/officeart/2016/7/layout/RepeatingBendingProcessNew"/>
    <dgm:cxn modelId="{B4B90316-E7E2-48D0-837B-56B986479A5B}" type="presParOf" srcId="{0A0B5BA2-9A33-4012-9499-066AA64AA569}" destId="{155D2223-1DE4-40CC-A8B6-1380E725675A}" srcOrd="6" destOrd="0" presId="urn:microsoft.com/office/officeart/2016/7/layout/RepeatingBendingProcessNew"/>
    <dgm:cxn modelId="{39F15E24-5115-4C6D-9B76-25269C7C42E8}" type="presParOf" srcId="{0A0B5BA2-9A33-4012-9499-066AA64AA569}" destId="{E3292086-6F3A-4F02-8959-2C471D52C426}" srcOrd="7" destOrd="0" presId="urn:microsoft.com/office/officeart/2016/7/layout/RepeatingBendingProcessNew"/>
    <dgm:cxn modelId="{7334D187-E502-4A68-B7DF-465E92C601B8}" type="presParOf" srcId="{E3292086-6F3A-4F02-8959-2C471D52C426}" destId="{24A44517-0AA3-4CA1-B061-F4DC7AFE3E44}" srcOrd="0" destOrd="0" presId="urn:microsoft.com/office/officeart/2016/7/layout/RepeatingBendingProcessNew"/>
    <dgm:cxn modelId="{6E640450-BFA7-4200-A70B-1DF37CF5929F}" type="presParOf" srcId="{0A0B5BA2-9A33-4012-9499-066AA64AA569}" destId="{44B44725-8190-47D1-A842-7354D465FD55}" srcOrd="8" destOrd="0" presId="urn:microsoft.com/office/officeart/2016/7/layout/RepeatingBendingProcessNew"/>
    <dgm:cxn modelId="{B3638D2E-98BB-44A4-8C4F-C128485A4238}" type="presParOf" srcId="{0A0B5BA2-9A33-4012-9499-066AA64AA569}" destId="{41BD38EE-5A53-4DB3-917B-FC8319C26332}" srcOrd="9" destOrd="0" presId="urn:microsoft.com/office/officeart/2016/7/layout/RepeatingBendingProcessNew"/>
    <dgm:cxn modelId="{E42324AF-5B28-424A-8A20-A1795E7FF875}" type="presParOf" srcId="{41BD38EE-5A53-4DB3-917B-FC8319C26332}" destId="{05768FD6-5D6F-4E69-9F6A-99AE69AE7199}" srcOrd="0" destOrd="0" presId="urn:microsoft.com/office/officeart/2016/7/layout/RepeatingBendingProcessNew"/>
    <dgm:cxn modelId="{ED29B4FC-88D2-47E3-A4C6-CF29335B9C35}" type="presParOf" srcId="{0A0B5BA2-9A33-4012-9499-066AA64AA569}" destId="{A8556B74-9DE9-4244-B1F6-7C3B71AA3712}" srcOrd="10" destOrd="0" presId="urn:microsoft.com/office/officeart/2016/7/layout/RepeatingBendingProcessNew"/>
    <dgm:cxn modelId="{5D91447A-24E0-42BD-BEFD-AFC64E97E621}" type="presParOf" srcId="{0A0B5BA2-9A33-4012-9499-066AA64AA569}" destId="{6F8DA0AC-9A26-463F-9175-D0E74E905C08}" srcOrd="11" destOrd="0" presId="urn:microsoft.com/office/officeart/2016/7/layout/RepeatingBendingProcessNew"/>
    <dgm:cxn modelId="{6A1F4D53-1F85-4C0A-894D-841E0C94A83E}" type="presParOf" srcId="{6F8DA0AC-9A26-463F-9175-D0E74E905C08}" destId="{EEA0B1C4-2F19-4F70-8447-78AF3D27E5DF}" srcOrd="0" destOrd="0" presId="urn:microsoft.com/office/officeart/2016/7/layout/RepeatingBendingProcessNew"/>
    <dgm:cxn modelId="{B5E71A54-4F0A-4A16-853F-579895AAD84B}" type="presParOf" srcId="{0A0B5BA2-9A33-4012-9499-066AA64AA569}" destId="{9A6A8DAA-BCA4-4792-BFC9-246F9D7177E6}" srcOrd="12" destOrd="0" presId="urn:microsoft.com/office/officeart/2016/7/layout/RepeatingBendingProcessNew"/>
    <dgm:cxn modelId="{FB177AD8-5AF8-4F81-959C-53BBC23CD4F6}" type="presParOf" srcId="{0A0B5BA2-9A33-4012-9499-066AA64AA569}" destId="{8B6A514D-0B88-436A-98D5-4552F536F0F3}" srcOrd="13" destOrd="0" presId="urn:microsoft.com/office/officeart/2016/7/layout/RepeatingBendingProcessNew"/>
    <dgm:cxn modelId="{D0E514AF-D342-4642-BAAB-8DAD7A7B7A8C}" type="presParOf" srcId="{8B6A514D-0B88-436A-98D5-4552F536F0F3}" destId="{4EA881D1-7DCB-4625-BB09-7FBD8F9C0642}" srcOrd="0" destOrd="0" presId="urn:microsoft.com/office/officeart/2016/7/layout/RepeatingBendingProcessNew"/>
    <dgm:cxn modelId="{19E1F1BD-7018-434F-A428-A710C6220285}" type="presParOf" srcId="{0A0B5BA2-9A33-4012-9499-066AA64AA569}" destId="{CF33D024-914D-4AA5-A9E4-E83B00B5244D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F479B-E325-4391-AB46-8A4491AAC4E7}">
      <dsp:nvSpPr>
        <dsp:cNvPr id="0" name=""/>
        <dsp:cNvSpPr/>
      </dsp:nvSpPr>
      <dsp:spPr>
        <a:xfrm>
          <a:off x="1047072" y="2853"/>
          <a:ext cx="2724742" cy="1634845"/>
        </a:xfrm>
        <a:prstGeom prst="rect">
          <a:avLst/>
        </a:prstGeom>
        <a:solidFill>
          <a:srgbClr val="00B0F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Complex</a:t>
          </a:r>
          <a:r>
            <a:rPr lang="de-DE" sz="2400" kern="1200" dirty="0"/>
            <a:t> </a:t>
          </a:r>
          <a:r>
            <a:rPr lang="de-DE" sz="2400" kern="1200" dirty="0" err="1"/>
            <a:t>disorder</a:t>
          </a:r>
          <a:r>
            <a:rPr lang="de-DE" sz="2400" kern="1200" dirty="0"/>
            <a:t> </a:t>
          </a:r>
          <a:r>
            <a:rPr lang="de-DE" sz="2400" kern="1200" dirty="0" err="1"/>
            <a:t>with</a:t>
          </a:r>
          <a:r>
            <a:rPr lang="de-DE" sz="2400" kern="1200" dirty="0"/>
            <a:t> </a:t>
          </a:r>
          <a:r>
            <a:rPr lang="de-DE" sz="2400" kern="1200" dirty="0" err="1"/>
            <a:t>multifaceted</a:t>
          </a:r>
          <a:r>
            <a:rPr lang="de-DE" sz="2400" kern="1200" dirty="0"/>
            <a:t> </a:t>
          </a:r>
          <a:r>
            <a:rPr lang="de-DE" sz="2400" kern="1200" dirty="0" err="1"/>
            <a:t>aetiology</a:t>
          </a:r>
          <a:endParaRPr lang="en-US" sz="2400" kern="1200" dirty="0"/>
        </a:p>
      </dsp:txBody>
      <dsp:txXfrm>
        <a:off x="1047072" y="2853"/>
        <a:ext cx="2724742" cy="1634845"/>
      </dsp:txXfrm>
    </dsp:sp>
    <dsp:sp modelId="{B3298FDD-BBE2-4DBC-A703-C7FDC5FD04D6}">
      <dsp:nvSpPr>
        <dsp:cNvPr id="0" name=""/>
        <dsp:cNvSpPr/>
      </dsp:nvSpPr>
      <dsp:spPr>
        <a:xfrm>
          <a:off x="1047072" y="1910173"/>
          <a:ext cx="2724742" cy="163484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Early </a:t>
          </a:r>
          <a:r>
            <a:rPr lang="de-DE" sz="2400" kern="1200" dirty="0" err="1"/>
            <a:t>detection</a:t>
          </a:r>
          <a:r>
            <a:rPr lang="de-DE" sz="2400" kern="1200" dirty="0"/>
            <a:t>, </a:t>
          </a:r>
          <a:r>
            <a:rPr lang="de-DE" sz="2400" kern="1200" dirty="0" err="1"/>
            <a:t>diagnosis</a:t>
          </a:r>
          <a:r>
            <a:rPr lang="de-DE" sz="2400" kern="1200" dirty="0"/>
            <a:t> and </a:t>
          </a:r>
          <a:r>
            <a:rPr lang="de-DE" sz="2400" kern="1200" dirty="0" err="1"/>
            <a:t>efficient</a:t>
          </a:r>
          <a:r>
            <a:rPr lang="de-DE" sz="2400" kern="1200" dirty="0"/>
            <a:t> </a:t>
          </a:r>
          <a:r>
            <a:rPr lang="de-DE" sz="2400" kern="1200" dirty="0" err="1"/>
            <a:t>treatment</a:t>
          </a:r>
          <a:r>
            <a:rPr lang="de-DE" sz="2400" kern="1200" dirty="0"/>
            <a:t> - </a:t>
          </a:r>
          <a:r>
            <a:rPr lang="de-DE" sz="2400" kern="1200" dirty="0" err="1"/>
            <a:t>challenging</a:t>
          </a:r>
          <a:r>
            <a:rPr lang="de-DE" sz="2400" kern="1200" dirty="0"/>
            <a:t> </a:t>
          </a:r>
          <a:endParaRPr lang="en-US" sz="2400" kern="1200" dirty="0"/>
        </a:p>
      </dsp:txBody>
      <dsp:txXfrm>
        <a:off x="1047072" y="1910173"/>
        <a:ext cx="2724742" cy="16348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1E8084-C1A8-41E2-9F0C-322273C92107}">
      <dsp:nvSpPr>
        <dsp:cNvPr id="0" name=""/>
        <dsp:cNvSpPr/>
      </dsp:nvSpPr>
      <dsp:spPr>
        <a:xfrm>
          <a:off x="0" y="160989"/>
          <a:ext cx="3429000" cy="1514126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Metabolomics – </a:t>
          </a:r>
          <a:r>
            <a:rPr lang="en-GB" sz="2000" b="0" kern="1200" dirty="0"/>
            <a:t>Use of metabolite status to </a:t>
          </a:r>
          <a:r>
            <a:rPr lang="en-GB" sz="2000" b="0" i="0" kern="1200" dirty="0"/>
            <a:t>decipher mechanistic insights into disease pathophysiology </a:t>
          </a:r>
          <a:endParaRPr lang="en-US" sz="2000" b="0" kern="1200" dirty="0"/>
        </a:p>
      </dsp:txBody>
      <dsp:txXfrm>
        <a:off x="73914" y="234903"/>
        <a:ext cx="3281172" cy="1366298"/>
      </dsp:txXfrm>
    </dsp:sp>
    <dsp:sp modelId="{F356C53F-98A0-4EEB-B9CC-DE853C692083}">
      <dsp:nvSpPr>
        <dsp:cNvPr id="0" name=""/>
        <dsp:cNvSpPr/>
      </dsp:nvSpPr>
      <dsp:spPr>
        <a:xfrm>
          <a:off x="0" y="1735596"/>
          <a:ext cx="3429000" cy="1514126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This approach can be expedient in identifying candidate biomarkers for disorders like schizophrenia</a:t>
          </a:r>
          <a:endParaRPr lang="en-US" sz="2100" kern="1200" dirty="0"/>
        </a:p>
      </dsp:txBody>
      <dsp:txXfrm>
        <a:off x="73914" y="1809510"/>
        <a:ext cx="3281172" cy="13662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776F3-78F6-47F8-8656-9F7CF9A71A44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rgbClr val="FFC0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tx1"/>
              </a:solidFill>
            </a:rPr>
            <a:t>Evaluate the structural differences (CV, CT, SA, LGI) and differences in Betaine levels between patients and controls </a:t>
          </a:r>
          <a:endParaRPr lang="en-US" sz="2400" b="1" kern="1200" dirty="0">
            <a:solidFill>
              <a:schemeClr val="tx1"/>
            </a:solidFill>
          </a:endParaRPr>
        </a:p>
      </dsp:txBody>
      <dsp:txXfrm>
        <a:off x="0" y="1653508"/>
        <a:ext cx="3286125" cy="2610802"/>
      </dsp:txXfrm>
    </dsp:sp>
    <dsp:sp modelId="{B75565FF-08BC-4C0D-8290-EC1D0A0F968E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181533" y="626305"/>
        <a:ext cx="923057" cy="923057"/>
      </dsp:txXfrm>
    </dsp:sp>
    <dsp:sp modelId="{A88E9087-BD92-4DE1-8DB5-81352ACB5F7F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70DA5-E339-45CD-8E3F-FF8067D2ABCB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rgbClr val="92D05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tx1"/>
              </a:solidFill>
            </a:rPr>
            <a:t>Examine the relationship between regional brain volume, betaine and clinical scales</a:t>
          </a:r>
          <a:endParaRPr lang="en-US" sz="2400" b="1" kern="1200" dirty="0">
            <a:solidFill>
              <a:schemeClr val="tx1"/>
            </a:solidFill>
          </a:endParaRPr>
        </a:p>
      </dsp:txBody>
      <dsp:txXfrm>
        <a:off x="3614737" y="1653508"/>
        <a:ext cx="3286125" cy="2610802"/>
      </dsp:txXfrm>
    </dsp:sp>
    <dsp:sp modelId="{4438E3A0-7EF9-4A79-AB41-B9396E1DCCB6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06A9E0F3-DF7D-492B-8B82-17722CDA1113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BB7799-087A-4FB9-BCB5-9A82445E526D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tx1"/>
              </a:solidFill>
            </a:rPr>
            <a:t>Investigate the mediation effect between cortical volume, betaine and clinical scales</a:t>
          </a:r>
          <a:endParaRPr lang="en-US" sz="2400" b="1" kern="1200" dirty="0">
            <a:solidFill>
              <a:schemeClr val="tx1"/>
            </a:solidFill>
          </a:endParaRPr>
        </a:p>
      </dsp:txBody>
      <dsp:txXfrm>
        <a:off x="7229475" y="1653508"/>
        <a:ext cx="3286125" cy="2610802"/>
      </dsp:txXfrm>
    </dsp:sp>
    <dsp:sp modelId="{B3C98DD8-4921-4BDE-9677-2275303F292E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rgbClr val="0070C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11008" y="626305"/>
        <a:ext cx="923057" cy="923057"/>
      </dsp:txXfrm>
    </dsp:sp>
    <dsp:sp modelId="{36DD317E-5756-4F80-A0B0-823903019D80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A93C37-E9C7-4007-9374-C5070BDEE0EA}">
      <dsp:nvSpPr>
        <dsp:cNvPr id="0" name=""/>
        <dsp:cNvSpPr/>
      </dsp:nvSpPr>
      <dsp:spPr>
        <a:xfrm>
          <a:off x="0" y="597925"/>
          <a:ext cx="6245265" cy="106597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Participants – Betaine Collection – MRI – Exclusion/inclusion criteria</a:t>
          </a:r>
          <a:endParaRPr lang="en-US" sz="1800" b="1" kern="1200" dirty="0"/>
        </a:p>
      </dsp:txBody>
      <dsp:txXfrm>
        <a:off x="52037" y="649962"/>
        <a:ext cx="6141191" cy="961899"/>
      </dsp:txXfrm>
    </dsp:sp>
    <dsp:sp modelId="{4FEC1870-A568-486E-9234-2353333589A6}">
      <dsp:nvSpPr>
        <dsp:cNvPr id="0" name=""/>
        <dsp:cNvSpPr/>
      </dsp:nvSpPr>
      <dsp:spPr>
        <a:xfrm>
          <a:off x="0" y="1707099"/>
          <a:ext cx="6245265" cy="1065973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139 participants (43 patients and 96 controls)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76 participants MRI (27 patients and 49 controls)</a:t>
          </a:r>
          <a:endParaRPr lang="en-US" sz="1800" b="1" kern="1200" dirty="0"/>
        </a:p>
      </dsp:txBody>
      <dsp:txXfrm>
        <a:off x="52037" y="1759136"/>
        <a:ext cx="6141191" cy="961899"/>
      </dsp:txXfrm>
    </dsp:sp>
    <dsp:sp modelId="{98DBC71B-22BB-4A04-87DE-960BCD249705}">
      <dsp:nvSpPr>
        <dsp:cNvPr id="0" name=""/>
        <dsp:cNvSpPr/>
      </dsp:nvSpPr>
      <dsp:spPr>
        <a:xfrm>
          <a:off x="0" y="2816273"/>
          <a:ext cx="6245265" cy="1065973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MRI scanning and blood sampling for betaine analysis </a:t>
          </a:r>
          <a:endParaRPr lang="en-US" sz="1800" b="1" kern="1200" dirty="0"/>
        </a:p>
      </dsp:txBody>
      <dsp:txXfrm>
        <a:off x="52037" y="2868310"/>
        <a:ext cx="6141191" cy="961899"/>
      </dsp:txXfrm>
    </dsp:sp>
    <dsp:sp modelId="{0C9BAEE5-E042-442D-9B5F-1BBE029BD5BC}">
      <dsp:nvSpPr>
        <dsp:cNvPr id="0" name=""/>
        <dsp:cNvSpPr/>
      </dsp:nvSpPr>
      <dsp:spPr>
        <a:xfrm>
          <a:off x="0" y="3925447"/>
          <a:ext cx="6245265" cy="1065973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Exclusion criteria : (1) previous history of brain injury with unconsciousness for five minutes or more, (2) previous history of electroconvulsive therapy, (3) previous and/or present alcohol addiction, (4) previous and/or present continuous substance use, and (5) low quality of MRI images.</a:t>
          </a:r>
          <a:endParaRPr lang="en-US" sz="1500" b="1" kern="1200" dirty="0"/>
        </a:p>
      </dsp:txBody>
      <dsp:txXfrm>
        <a:off x="52037" y="3977484"/>
        <a:ext cx="6141191" cy="9618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3077E-5C37-A240-8B52-6A68C25D7759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115C9-0862-AD40-9462-B50ACC73F059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Freesurfer</a:t>
          </a:r>
          <a:endParaRPr lang="en-US" sz="6500" kern="1200"/>
        </a:p>
      </dsp:txBody>
      <dsp:txXfrm>
        <a:off x="0" y="2703"/>
        <a:ext cx="6900512" cy="1843578"/>
      </dsp:txXfrm>
    </dsp:sp>
    <dsp:sp modelId="{BBAD01AE-C293-7646-A87F-80256D738BF1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3B98ED-B616-7244-9ABF-97A018C3C8B7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SPM</a:t>
          </a:r>
          <a:endParaRPr lang="en-US" sz="6500" kern="1200"/>
        </a:p>
      </dsp:txBody>
      <dsp:txXfrm>
        <a:off x="0" y="1846281"/>
        <a:ext cx="6900512" cy="1843578"/>
      </dsp:txXfrm>
    </dsp:sp>
    <dsp:sp modelId="{99257ED5-C3F4-1247-B134-757F11530368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FAA1EF-2D99-8042-8467-FB006567DEB9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SPSS</a:t>
          </a:r>
          <a:endParaRPr lang="en-US" sz="6500" kern="1200"/>
        </a:p>
      </dsp:txBody>
      <dsp:txXfrm>
        <a:off x="0" y="3689859"/>
        <a:ext cx="6900512" cy="18435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C8423C-278C-4DB6-9A39-216FF8C3DDA0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9769BA-EEF6-44A4-9917-50A00ED069AB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/>
            <a:t>CV LH STG – p= 0.039</a:t>
          </a:r>
          <a:endParaRPr lang="en-US" sz="3800" kern="1200"/>
        </a:p>
      </dsp:txBody>
      <dsp:txXfrm>
        <a:off x="0" y="0"/>
        <a:ext cx="6900512" cy="1384035"/>
      </dsp:txXfrm>
    </dsp:sp>
    <dsp:sp modelId="{A1678A27-7883-41F5-82BB-0DDB53983A5A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74143-DFFC-418A-8CF2-3206F4F28E68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/>
            <a:t>LGI LH Frontal Pole – p=0.031</a:t>
          </a:r>
          <a:endParaRPr lang="en-US" sz="3800" kern="1200"/>
        </a:p>
      </dsp:txBody>
      <dsp:txXfrm>
        <a:off x="0" y="1384035"/>
        <a:ext cx="6900512" cy="1384035"/>
      </dsp:txXfrm>
    </dsp:sp>
    <dsp:sp modelId="{F4E19D6D-3065-44D0-BF89-2ACBD6D9A00F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A0B3E5-43BA-4EF7-88A0-98D4ECF22891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/>
            <a:t>LGI LH Superior Frontal – p=0.016</a:t>
          </a:r>
          <a:endParaRPr lang="en-US" sz="3800" kern="1200"/>
        </a:p>
      </dsp:txBody>
      <dsp:txXfrm>
        <a:off x="0" y="2768070"/>
        <a:ext cx="6900512" cy="1384035"/>
      </dsp:txXfrm>
    </dsp:sp>
    <dsp:sp modelId="{84D444FA-5887-484B-A372-629088BB4F64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06808-19BC-44F4-A33E-054C77501508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/>
            <a:t>LGI LH Medial Orbitofrontal – p=0.022</a:t>
          </a:r>
          <a:endParaRPr lang="en-US" sz="3800" kern="1200"/>
        </a:p>
      </dsp:txBody>
      <dsp:txXfrm>
        <a:off x="0" y="4152105"/>
        <a:ext cx="6900512" cy="13840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BCEC57-4109-4C06-A484-E3E7D4FA9F1E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0A123-FE51-4B1F-BF07-9157AAEC24C3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100" kern="1200"/>
            <a:t>CV LH STG – r=0.539, p=0.007</a:t>
          </a:r>
          <a:endParaRPr lang="en-US" sz="5100" kern="1200"/>
        </a:p>
      </dsp:txBody>
      <dsp:txXfrm>
        <a:off x="0" y="2703"/>
        <a:ext cx="6900512" cy="1843578"/>
      </dsp:txXfrm>
    </dsp:sp>
    <dsp:sp modelId="{649836E2-547E-4869-9289-AB632B4D3079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27C5FA-1E4D-461B-88D4-5087D991667D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100" kern="1200"/>
            <a:t>LGI LH Frontal Pole – r=0.460, p=0.024</a:t>
          </a:r>
          <a:endParaRPr lang="en-US" sz="5100" kern="1200"/>
        </a:p>
      </dsp:txBody>
      <dsp:txXfrm>
        <a:off x="0" y="1846281"/>
        <a:ext cx="6900512" cy="1843578"/>
      </dsp:txXfrm>
    </dsp:sp>
    <dsp:sp modelId="{88074CEE-3881-47E3-9398-2025B418D8DE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C7F86F-1C02-4D33-B00E-B22B9D812D0E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100" kern="1200"/>
            <a:t>LGI LH Superior Frontal – r=0.421, p=0.040</a:t>
          </a:r>
          <a:endParaRPr lang="en-US" sz="5100" kern="1200"/>
        </a:p>
      </dsp:txBody>
      <dsp:txXfrm>
        <a:off x="0" y="3689859"/>
        <a:ext cx="6900512" cy="18435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247085-D7AE-4126-9372-182D3EBDB525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D405F0-D5B9-49D4-A715-EB3FD9069CF0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b="0" kern="1200" dirty="0"/>
            <a:t>Betaine effect group-specific</a:t>
          </a:r>
          <a:endParaRPr lang="en-US" sz="4100" b="0" kern="1200" dirty="0"/>
        </a:p>
      </dsp:txBody>
      <dsp:txXfrm>
        <a:off x="0" y="0"/>
        <a:ext cx="6900512" cy="1384035"/>
      </dsp:txXfrm>
    </dsp:sp>
    <dsp:sp modelId="{8627F79B-D659-4432-9237-AEF3FF248CC2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C5C0A4-A34C-4FE5-A800-59E282FD52EC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b="0" kern="1200" dirty="0"/>
            <a:t>LH dominance aberration</a:t>
          </a:r>
          <a:endParaRPr lang="en-US" sz="4100" b="0" kern="1200" dirty="0"/>
        </a:p>
      </dsp:txBody>
      <dsp:txXfrm>
        <a:off x="0" y="1384035"/>
        <a:ext cx="6900512" cy="1384035"/>
      </dsp:txXfrm>
    </dsp:sp>
    <dsp:sp modelId="{6A47E53D-A1A2-4F41-B5E4-EDAD98030A39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6DB706-3469-41B8-8797-495A24FB9FEC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b="0" kern="1200" dirty="0"/>
            <a:t>STG’s role in schizophrenia</a:t>
          </a:r>
          <a:r>
            <a:rPr lang="en-GB" sz="4100" b="0" kern="1200" dirty="0">
              <a:latin typeface="Calibri Light" panose="020F0302020204030204"/>
            </a:rPr>
            <a:t> </a:t>
          </a:r>
          <a:endParaRPr lang="en-US" sz="4100" kern="1200" dirty="0">
            <a:latin typeface="Calibri Light" panose="020F0302020204030204"/>
          </a:endParaRPr>
        </a:p>
      </dsp:txBody>
      <dsp:txXfrm>
        <a:off x="0" y="2768070"/>
        <a:ext cx="6900512" cy="1384035"/>
      </dsp:txXfrm>
    </dsp:sp>
    <dsp:sp modelId="{BCE3B9BE-CC7D-4857-BFB6-F7971FB7513D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AD95A-B327-4ED8-AF94-A31CC2F7E9CA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b="0" kern="1200" dirty="0"/>
            <a:t>Gyrification and schizophrenia</a:t>
          </a:r>
          <a:r>
            <a:rPr lang="en-GB" sz="4100" b="1" kern="1200" dirty="0">
              <a:latin typeface="Calibri Light" panose="020F0302020204030204"/>
            </a:rPr>
            <a:t> </a:t>
          </a:r>
          <a:endParaRPr lang="en-US" sz="4100" kern="1200" dirty="0"/>
        </a:p>
      </dsp:txBody>
      <dsp:txXfrm>
        <a:off x="0" y="4152105"/>
        <a:ext cx="6900512" cy="138403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8B881-F970-4788-AA5E-FAD786F36F7A}">
      <dsp:nvSpPr>
        <dsp:cNvPr id="0" name=""/>
        <dsp:cNvSpPr/>
      </dsp:nvSpPr>
      <dsp:spPr>
        <a:xfrm>
          <a:off x="2306556" y="1009362"/>
          <a:ext cx="4998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9826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3209" y="1052429"/>
        <a:ext cx="26521" cy="5304"/>
      </dsp:txXfrm>
    </dsp:sp>
    <dsp:sp modelId="{75DEA669-9FDA-44AA-BCC1-B52F90AE2537}">
      <dsp:nvSpPr>
        <dsp:cNvPr id="0" name=""/>
        <dsp:cNvSpPr/>
      </dsp:nvSpPr>
      <dsp:spPr>
        <a:xfrm>
          <a:off x="2152" y="363221"/>
          <a:ext cx="2306203" cy="13837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006" tIns="118620" rIns="113006" bIns="1186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Fluctuations in betaine concentration</a:t>
          </a:r>
        </a:p>
      </dsp:txBody>
      <dsp:txXfrm>
        <a:off x="2152" y="363221"/>
        <a:ext cx="2306203" cy="1383722"/>
      </dsp:txXfrm>
    </dsp:sp>
    <dsp:sp modelId="{DFDC2BF0-1E1E-403F-B301-DC660460D27E}">
      <dsp:nvSpPr>
        <dsp:cNvPr id="0" name=""/>
        <dsp:cNvSpPr/>
      </dsp:nvSpPr>
      <dsp:spPr>
        <a:xfrm>
          <a:off x="5143186" y="1009362"/>
          <a:ext cx="4998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982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79839" y="1052429"/>
        <a:ext cx="26521" cy="5304"/>
      </dsp:txXfrm>
    </dsp:sp>
    <dsp:sp modelId="{736E24A8-2A3E-40B3-B509-5F1309A783D3}">
      <dsp:nvSpPr>
        <dsp:cNvPr id="0" name=""/>
        <dsp:cNvSpPr/>
      </dsp:nvSpPr>
      <dsp:spPr>
        <a:xfrm>
          <a:off x="2838783" y="363221"/>
          <a:ext cx="2306203" cy="13837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006" tIns="118620" rIns="113006" bIns="1186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Abnormalities in neurotransmitter synthesis and signalling  </a:t>
          </a:r>
          <a:endParaRPr lang="en-US" sz="1600" b="1" kern="1200" dirty="0"/>
        </a:p>
      </dsp:txBody>
      <dsp:txXfrm>
        <a:off x="2838783" y="363221"/>
        <a:ext cx="2306203" cy="1383722"/>
      </dsp:txXfrm>
    </dsp:sp>
    <dsp:sp modelId="{9163D8C4-5A14-4867-9F47-EB3C0E721451}">
      <dsp:nvSpPr>
        <dsp:cNvPr id="0" name=""/>
        <dsp:cNvSpPr/>
      </dsp:nvSpPr>
      <dsp:spPr>
        <a:xfrm>
          <a:off x="7979816" y="1009362"/>
          <a:ext cx="4998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9826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16469" y="1052429"/>
        <a:ext cx="26521" cy="5304"/>
      </dsp:txXfrm>
    </dsp:sp>
    <dsp:sp modelId="{47D6A028-E0DB-483E-A7A5-08BC7DB91EB0}">
      <dsp:nvSpPr>
        <dsp:cNvPr id="0" name=""/>
        <dsp:cNvSpPr/>
      </dsp:nvSpPr>
      <dsp:spPr>
        <a:xfrm>
          <a:off x="5675413" y="363221"/>
          <a:ext cx="2306203" cy="138372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006" tIns="118620" rIns="113006" bIns="1186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Results in increased oxidative stress, alterations in neuroinflammatory processes</a:t>
          </a:r>
          <a:endParaRPr lang="en-US" sz="1600" b="1" kern="1200" dirty="0"/>
        </a:p>
      </dsp:txBody>
      <dsp:txXfrm>
        <a:off x="5675413" y="363221"/>
        <a:ext cx="2306203" cy="1383722"/>
      </dsp:txXfrm>
    </dsp:sp>
    <dsp:sp modelId="{E3292086-6F3A-4F02-8959-2C471D52C426}">
      <dsp:nvSpPr>
        <dsp:cNvPr id="0" name=""/>
        <dsp:cNvSpPr/>
      </dsp:nvSpPr>
      <dsp:spPr>
        <a:xfrm>
          <a:off x="1155254" y="1745143"/>
          <a:ext cx="8509890" cy="499826"/>
        </a:xfrm>
        <a:custGeom>
          <a:avLst/>
          <a:gdLst/>
          <a:ahLst/>
          <a:cxnLst/>
          <a:rect l="0" t="0" r="0" b="0"/>
          <a:pathLst>
            <a:path>
              <a:moveTo>
                <a:pt x="8509890" y="0"/>
              </a:moveTo>
              <a:lnTo>
                <a:pt x="8509890" y="267013"/>
              </a:lnTo>
              <a:lnTo>
                <a:pt x="0" y="267013"/>
              </a:lnTo>
              <a:lnTo>
                <a:pt x="0" y="499826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197039" y="1992404"/>
        <a:ext cx="426320" cy="5304"/>
      </dsp:txXfrm>
    </dsp:sp>
    <dsp:sp modelId="{155D2223-1DE4-40CC-A8B6-1380E725675A}">
      <dsp:nvSpPr>
        <dsp:cNvPr id="0" name=""/>
        <dsp:cNvSpPr/>
      </dsp:nvSpPr>
      <dsp:spPr>
        <a:xfrm>
          <a:off x="8512043" y="363221"/>
          <a:ext cx="2306203" cy="13837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006" tIns="118620" rIns="113006" bIns="1186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Altered WM integrity – axon degeneration – loss of myelin sheath</a:t>
          </a:r>
          <a:endParaRPr lang="en-US" sz="1600" b="1" kern="1200" dirty="0"/>
        </a:p>
      </dsp:txBody>
      <dsp:txXfrm>
        <a:off x="8512043" y="363221"/>
        <a:ext cx="2306203" cy="1383722"/>
      </dsp:txXfrm>
    </dsp:sp>
    <dsp:sp modelId="{41BD38EE-5A53-4DB3-917B-FC8319C26332}">
      <dsp:nvSpPr>
        <dsp:cNvPr id="0" name=""/>
        <dsp:cNvSpPr/>
      </dsp:nvSpPr>
      <dsp:spPr>
        <a:xfrm>
          <a:off x="2306556" y="2923510"/>
          <a:ext cx="4998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9826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43209" y="2966578"/>
        <a:ext cx="26521" cy="5304"/>
      </dsp:txXfrm>
    </dsp:sp>
    <dsp:sp modelId="{44B44725-8190-47D1-A842-7354D465FD55}">
      <dsp:nvSpPr>
        <dsp:cNvPr id="0" name=""/>
        <dsp:cNvSpPr/>
      </dsp:nvSpPr>
      <dsp:spPr>
        <a:xfrm>
          <a:off x="2152" y="2277369"/>
          <a:ext cx="2306203" cy="138372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006" tIns="118620" rIns="113006" bIns="1186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Structural changes will affect brain’s function </a:t>
          </a:r>
          <a:r>
            <a:rPr lang="en-GB" sz="1600" b="1" kern="1200" dirty="0">
              <a:sym typeface="Wingdings" panose="05000000000000000000" pitchFamily="2" charset="2"/>
            </a:rPr>
            <a:t></a:t>
          </a:r>
          <a:r>
            <a:rPr lang="en-GB" sz="1600" b="1" kern="1200" dirty="0"/>
            <a:t> cognition, language, perception </a:t>
          </a:r>
          <a:endParaRPr lang="en-US" sz="1600" b="1" kern="1200" dirty="0"/>
        </a:p>
      </dsp:txBody>
      <dsp:txXfrm>
        <a:off x="2152" y="2277369"/>
        <a:ext cx="2306203" cy="1383722"/>
      </dsp:txXfrm>
    </dsp:sp>
    <dsp:sp modelId="{6F8DA0AC-9A26-463F-9175-D0E74E905C08}">
      <dsp:nvSpPr>
        <dsp:cNvPr id="0" name=""/>
        <dsp:cNvSpPr/>
      </dsp:nvSpPr>
      <dsp:spPr>
        <a:xfrm>
          <a:off x="5143186" y="2923510"/>
          <a:ext cx="4998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9826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79839" y="2966578"/>
        <a:ext cx="26521" cy="5304"/>
      </dsp:txXfrm>
    </dsp:sp>
    <dsp:sp modelId="{A8556B74-9DE9-4244-B1F6-7C3B71AA3712}">
      <dsp:nvSpPr>
        <dsp:cNvPr id="0" name=""/>
        <dsp:cNvSpPr/>
      </dsp:nvSpPr>
      <dsp:spPr>
        <a:xfrm>
          <a:off x="2838783" y="2277369"/>
          <a:ext cx="2306203" cy="13837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006" tIns="118620" rIns="113006" bIns="1186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Reduced cortical GM volume, increased volume in subcortical structures – aberrations in cortical neuropil</a:t>
          </a:r>
          <a:endParaRPr lang="en-US" sz="1600" b="1" kern="1200" dirty="0"/>
        </a:p>
      </dsp:txBody>
      <dsp:txXfrm>
        <a:off x="2838783" y="2277369"/>
        <a:ext cx="2306203" cy="1383722"/>
      </dsp:txXfrm>
    </dsp:sp>
    <dsp:sp modelId="{8B6A514D-0B88-436A-98D5-4552F536F0F3}">
      <dsp:nvSpPr>
        <dsp:cNvPr id="0" name=""/>
        <dsp:cNvSpPr/>
      </dsp:nvSpPr>
      <dsp:spPr>
        <a:xfrm>
          <a:off x="7979816" y="2923510"/>
          <a:ext cx="4998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982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216469" y="2966578"/>
        <a:ext cx="26521" cy="5304"/>
      </dsp:txXfrm>
    </dsp:sp>
    <dsp:sp modelId="{9A6A8DAA-BCA4-4792-BFC9-246F9D7177E6}">
      <dsp:nvSpPr>
        <dsp:cNvPr id="0" name=""/>
        <dsp:cNvSpPr/>
      </dsp:nvSpPr>
      <dsp:spPr>
        <a:xfrm>
          <a:off x="5675413" y="2277369"/>
          <a:ext cx="2306203" cy="13837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006" tIns="118620" rIns="113006" bIns="1186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ym typeface="Wingdings" pitchFamily="2" charset="2"/>
            </a:rPr>
            <a:t>Structural changes</a:t>
          </a:r>
          <a:endParaRPr lang="en-US" sz="1600" b="1" kern="1200" dirty="0"/>
        </a:p>
      </dsp:txBody>
      <dsp:txXfrm>
        <a:off x="5675413" y="2277369"/>
        <a:ext cx="2306203" cy="1383722"/>
      </dsp:txXfrm>
    </dsp:sp>
    <dsp:sp modelId="{CF33D024-914D-4AA5-A9E4-E83B00B5244D}">
      <dsp:nvSpPr>
        <dsp:cNvPr id="0" name=""/>
        <dsp:cNvSpPr/>
      </dsp:nvSpPr>
      <dsp:spPr>
        <a:xfrm>
          <a:off x="8512043" y="2277369"/>
          <a:ext cx="2306203" cy="138372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006" tIns="118620" rIns="113006" bIns="1186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Structural changes will affect brain’s function </a:t>
          </a:r>
          <a:r>
            <a:rPr lang="en-GB" sz="1600" b="1" kern="1200" dirty="0">
              <a:sym typeface="Wingdings" panose="05000000000000000000" pitchFamily="2" charset="2"/>
            </a:rPr>
            <a:t></a:t>
          </a:r>
          <a:r>
            <a:rPr lang="en-GB" sz="1600" b="1" kern="1200" dirty="0"/>
            <a:t> pathological symptoms</a:t>
          </a:r>
          <a:endParaRPr lang="en-US" sz="1600" b="1" kern="1200" dirty="0"/>
        </a:p>
      </dsp:txBody>
      <dsp:txXfrm>
        <a:off x="8512043" y="2277369"/>
        <a:ext cx="2306203" cy="13837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D6735-75F6-A846-94C6-9B012D334DCA}" type="datetimeFigureOut">
              <a:rPr lang="en-GB" smtClean="0"/>
              <a:t>13/11/2022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A7E75-149A-AB44-8596-18155C3F13C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43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 of metabolite status to decipher mechanistic insights into disease pathophysiology because metabolite status reflects the pathophysiological status of a specific subject. 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4400" dirty="0"/>
              <a:t>provides insight by revealing altered metabolic pathways – exploring disease from a holistic perspective – provide opportunity to discover distinct biomarkers that can aid in early intervention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Metabolomics (1) provide deeper insights into the biological underpinnings of psychiatric disorders, (2) be used as powerful diagnostic, disease-monitoring, and treatment response biomarkers, and (3) bring precision psychiatry closer to reality by enabling improved drug discovery and development processes, thereby advancing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35202-3EF4-D34C-BF8F-90A3E81EADC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5376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Located in the liver, kidney and brain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Carbonyl stress: elevated carbonyl stress and lowered betaine levels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FGF21: Betaine increased FGF21 in the liver – essential to the beneficial effects of betaine – FGF21 necessary for Betaine’s protective effects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Brain liver communication: liver communication with the brain relating to lipid metabolism can be targeted through the metabolic activity of betaine in the liver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Neurotransmitters: glutamine content is dramatically impacted by betaine supplementation but that impact is significantly influenced by osmolality – reduced GABA transport 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35202-3EF4-D34C-BF8F-90A3E81EADC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03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35202-3EF4-D34C-BF8F-90A3E81EADC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452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200" b="1" dirty="0"/>
              <a:t>LH dominance </a:t>
            </a:r>
          </a:p>
          <a:p>
            <a:pPr lvl="1"/>
            <a:r>
              <a:rPr lang="en-GB" sz="2200" dirty="0"/>
              <a:t>Failure of LH dominance in schizophrenia (</a:t>
            </a:r>
            <a:r>
              <a:rPr lang="en-GB" sz="2200" dirty="0" err="1"/>
              <a:t>Angrilli</a:t>
            </a:r>
            <a:r>
              <a:rPr lang="en-GB" sz="2200" dirty="0"/>
              <a:t> et al., 2009; </a:t>
            </a:r>
            <a:r>
              <a:rPr lang="en-GB" sz="2200" dirty="0" err="1"/>
              <a:t>Oertel</a:t>
            </a:r>
            <a:r>
              <a:rPr lang="en-GB" sz="2200" dirty="0"/>
              <a:t> et al., 2011)</a:t>
            </a:r>
          </a:p>
          <a:p>
            <a:r>
              <a:rPr lang="en-GB" sz="2200" b="1" dirty="0"/>
              <a:t>STG’s role in schizophrenia </a:t>
            </a:r>
          </a:p>
          <a:p>
            <a:pPr lvl="1"/>
            <a:r>
              <a:rPr lang="en-GB" sz="2200" dirty="0"/>
              <a:t>Abnormalities (mainly decrease in volume, some increase) in STG underlie symptoms like hallucinations, attention deficits and thought disorder (Allen et al., 2019; Cullen et al., 2013)</a:t>
            </a:r>
          </a:p>
          <a:p>
            <a:r>
              <a:rPr lang="en-GB" sz="2200" b="1" dirty="0"/>
              <a:t>Gyrification and schizophrenia </a:t>
            </a:r>
          </a:p>
          <a:p>
            <a:pPr lvl="1"/>
            <a:r>
              <a:rPr lang="en-GB" sz="2200" dirty="0"/>
              <a:t>Abnormal cortical gyrification (decrease and increase) in patients (Matsuda et al., 2018; </a:t>
            </a:r>
            <a:r>
              <a:rPr lang="en-GB" sz="2200" dirty="0" err="1"/>
              <a:t>Sasabayashi</a:t>
            </a:r>
            <a:r>
              <a:rPr lang="en-GB" sz="2200" dirty="0"/>
              <a:t> et al., 2020</a:t>
            </a:r>
          </a:p>
          <a:p>
            <a:pPr lvl="1"/>
            <a:r>
              <a:rPr lang="en-GB" sz="2200" dirty="0"/>
              <a:t>Abnormal cortical gyrification (hypo-gyrification) was reported in the frontal cortex (Viet Pham et al., 2021; Zakharova et al., 2021)</a:t>
            </a:r>
          </a:p>
          <a:p>
            <a:pPr lvl="1"/>
            <a:r>
              <a:rPr lang="en-GB" sz="2200" dirty="0"/>
              <a:t>Gyrification and </a:t>
            </a:r>
            <a:r>
              <a:rPr lang="en-GB" sz="2200"/>
              <a:t>connectivity – biomarker </a:t>
            </a:r>
            <a:endParaRPr lang="en-GB" sz="2200" dirty="0"/>
          </a:p>
          <a:p>
            <a:pPr lvl="1"/>
            <a:endParaRPr lang="en-GB" sz="2200" dirty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A7E75-149A-AB44-8596-18155C3F13C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19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A7E75-149A-AB44-8596-18155C3F13C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528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B376-F29E-48C2-946B-71812FC56D5F}" type="datetimeFigureOut">
              <a:rPr lang="en-GB" smtClean="0"/>
              <a:t>13/11/2022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E5AC7-CBFE-47AE-9E21-1F2CB571DD0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099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B376-F29E-48C2-946B-71812FC56D5F}" type="datetimeFigureOut">
              <a:rPr lang="en-GB" smtClean="0"/>
              <a:t>13/11/2022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E5AC7-CBFE-47AE-9E21-1F2CB571DD0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67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B376-F29E-48C2-946B-71812FC56D5F}" type="datetimeFigureOut">
              <a:rPr lang="en-GB" smtClean="0"/>
              <a:t>13/11/2022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E5AC7-CBFE-47AE-9E21-1F2CB571DD0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854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480E-5297-9641-9717-AE6D04BAB344}" type="datetimeFigureOut">
              <a:rPr lang="en-GB" smtClean="0"/>
              <a:t>13/11/2022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C5C6-55DA-1344-999C-12283FB2C77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968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480E-5297-9641-9717-AE6D04BAB344}" type="datetimeFigureOut">
              <a:rPr lang="en-GB" smtClean="0"/>
              <a:t>13/11/2022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C5C6-55DA-1344-999C-12283FB2C77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1859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480E-5297-9641-9717-AE6D04BAB344}" type="datetimeFigureOut">
              <a:rPr lang="en-GB" smtClean="0"/>
              <a:t>13/11/2022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C5C6-55DA-1344-999C-12283FB2C77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086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480E-5297-9641-9717-AE6D04BAB344}" type="datetimeFigureOut">
              <a:rPr lang="en-GB" smtClean="0"/>
              <a:t>13/11/2022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C5C6-55DA-1344-999C-12283FB2C77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698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480E-5297-9641-9717-AE6D04BAB344}" type="datetimeFigureOut">
              <a:rPr lang="en-GB" smtClean="0"/>
              <a:t>13/11/2022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C5C6-55DA-1344-999C-12283FB2C77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512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480E-5297-9641-9717-AE6D04BAB344}" type="datetimeFigureOut">
              <a:rPr lang="en-GB" smtClean="0"/>
              <a:t>13/11/2022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C5C6-55DA-1344-999C-12283FB2C77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794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480E-5297-9641-9717-AE6D04BAB344}" type="datetimeFigureOut">
              <a:rPr lang="en-GB" smtClean="0"/>
              <a:t>13/11/2022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C5C6-55DA-1344-999C-12283FB2C77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5756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480E-5297-9641-9717-AE6D04BAB344}" type="datetimeFigureOut">
              <a:rPr lang="en-GB" smtClean="0"/>
              <a:t>13/11/2022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C5C6-55DA-1344-999C-12283FB2C77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797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B376-F29E-48C2-946B-71812FC56D5F}" type="datetimeFigureOut">
              <a:rPr lang="en-GB" smtClean="0"/>
              <a:t>13/11/2022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E5AC7-CBFE-47AE-9E21-1F2CB571DD0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77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480E-5297-9641-9717-AE6D04BAB344}" type="datetimeFigureOut">
              <a:rPr lang="en-GB" smtClean="0"/>
              <a:t>13/11/2022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C5C6-55DA-1344-999C-12283FB2C77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269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480E-5297-9641-9717-AE6D04BAB344}" type="datetimeFigureOut">
              <a:rPr lang="en-GB" smtClean="0"/>
              <a:t>13/11/2022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C5C6-55DA-1344-999C-12283FB2C77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081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480E-5297-9641-9717-AE6D04BAB344}" type="datetimeFigureOut">
              <a:rPr lang="en-GB" smtClean="0"/>
              <a:t>13/11/2022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C5C6-55DA-1344-999C-12283FB2C77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441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B376-F29E-48C2-946B-71812FC56D5F}" type="datetimeFigureOut">
              <a:rPr lang="en-GB" smtClean="0"/>
              <a:t>13/11/2022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E5AC7-CBFE-47AE-9E21-1F2CB571DD0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339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B376-F29E-48C2-946B-71812FC56D5F}" type="datetimeFigureOut">
              <a:rPr lang="en-GB" smtClean="0"/>
              <a:t>13/11/2022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E5AC7-CBFE-47AE-9E21-1F2CB571DD0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544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B376-F29E-48C2-946B-71812FC56D5F}" type="datetimeFigureOut">
              <a:rPr lang="en-GB" smtClean="0"/>
              <a:t>13/11/2022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E5AC7-CBFE-47AE-9E21-1F2CB571DD0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9972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B376-F29E-48C2-946B-71812FC56D5F}" type="datetimeFigureOut">
              <a:rPr lang="en-GB" smtClean="0"/>
              <a:t>13/11/2022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E5AC7-CBFE-47AE-9E21-1F2CB571DD0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736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B376-F29E-48C2-946B-71812FC56D5F}" type="datetimeFigureOut">
              <a:rPr lang="en-GB" smtClean="0"/>
              <a:t>13/11/2022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E5AC7-CBFE-47AE-9E21-1F2CB571DD0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322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B376-F29E-48C2-946B-71812FC56D5F}" type="datetimeFigureOut">
              <a:rPr lang="en-GB" smtClean="0"/>
              <a:t>13/11/2022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E5AC7-CBFE-47AE-9E21-1F2CB571DD0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542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B376-F29E-48C2-946B-71812FC56D5F}" type="datetimeFigureOut">
              <a:rPr lang="en-GB" smtClean="0"/>
              <a:t>13/11/2022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E5AC7-CBFE-47AE-9E21-1F2CB571DD0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543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9B376-F29E-48C2-946B-71812FC56D5F}" type="datetimeFigureOut">
              <a:rPr lang="en-GB" smtClean="0"/>
              <a:t>13/11/2022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E5AC7-CBFE-47AE-9E21-1F2CB571DD0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2499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C480E-5297-9641-9717-AE6D04BAB344}" type="datetimeFigureOut">
              <a:rPr lang="en-GB" smtClean="0"/>
              <a:t>13/11/2022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8C5C6-55DA-1344-999C-12283FB2C77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090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2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223FB07-6AB0-D335-3B19-39236C22DA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GB" sz="6700" b="1" dirty="0">
                <a:ea typeface="Calibri Light"/>
                <a:cs typeface="Calibri Light"/>
              </a:rPr>
              <a:t>The Role of Betaine in Schizophrenia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6AFA81B-8724-970A-A207-EA8380AAA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4918230"/>
            <a:ext cx="8258176" cy="135874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GB" b="1" dirty="0">
                <a:latin typeface="Calibri Light"/>
                <a:ea typeface="Calibri"/>
                <a:cs typeface="Calibri"/>
              </a:rPr>
              <a:t>Favour Omileke</a:t>
            </a:r>
          </a:p>
          <a:p>
            <a:endParaRPr lang="en-GB" sz="1500" b="1" dirty="0">
              <a:latin typeface="Calibri Light"/>
              <a:ea typeface="Calibri"/>
              <a:cs typeface="Calibri"/>
            </a:endParaRPr>
          </a:p>
          <a:p>
            <a:r>
              <a:rPr lang="en-GB" sz="1500" b="1" dirty="0">
                <a:latin typeface="Calibri Light"/>
                <a:ea typeface="Calibri"/>
                <a:cs typeface="Calibri"/>
              </a:rPr>
              <a:t>BESETO 2022</a:t>
            </a:r>
          </a:p>
          <a:p>
            <a:r>
              <a:rPr lang="en-GB" sz="1500" b="1" dirty="0">
                <a:latin typeface="Calibri Light"/>
                <a:ea typeface="Calibri Light"/>
                <a:cs typeface="Calibri Light"/>
              </a:rPr>
              <a:t>13th November 2022</a:t>
            </a:r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6A528A15-64B1-E4B0-8B23-570CE94C7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279" y="41306"/>
            <a:ext cx="2743200" cy="43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1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AFAD21-2BDF-80F2-BF81-275D4A0EB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GB" sz="5400" b="1" dirty="0"/>
              <a:t>ANALYSIS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8415C8D-62F5-C557-8138-71CD18A8ED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5753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7AB557-5C8D-294A-7B81-1AE90685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b="1"/>
              <a:t>Methodology: GLM Models  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951F79C-81E3-4554-F055-FCB1B3BD5F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200" dirty="0"/>
              <a:t>Betaine</a:t>
            </a:r>
          </a:p>
          <a:p>
            <a:r>
              <a:rPr lang="en-GB" sz="2200" dirty="0"/>
              <a:t>Diagnosis</a:t>
            </a:r>
          </a:p>
          <a:p>
            <a:r>
              <a:rPr lang="en-GB" sz="2200" dirty="0"/>
              <a:t>Age</a:t>
            </a:r>
          </a:p>
          <a:p>
            <a:r>
              <a:rPr lang="en-GB" sz="2200" dirty="0"/>
              <a:t>Sex </a:t>
            </a:r>
          </a:p>
          <a:p>
            <a:r>
              <a:rPr lang="en-GB" sz="2200" dirty="0"/>
              <a:t>Betaine*Diagnosis</a:t>
            </a:r>
          </a:p>
          <a:p>
            <a:r>
              <a:rPr lang="en-GB" sz="2200" dirty="0"/>
              <a:t>Betaine*Age</a:t>
            </a:r>
          </a:p>
          <a:p>
            <a:r>
              <a:rPr lang="en-GB" sz="2200" dirty="0"/>
              <a:t>Betaine*ETIV</a:t>
            </a:r>
          </a:p>
          <a:p>
            <a:r>
              <a:rPr lang="en-GB" sz="2200" dirty="0"/>
              <a:t>Betaine*Sex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330CB01-6DDE-C5AB-CE02-3C892F606E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Models conducted for all brain regions across all brain variables (CV, CT, SA, LGI) for both hemispheres </a:t>
            </a:r>
          </a:p>
          <a:p>
            <a:r>
              <a:rPr lang="en-GB" dirty="0"/>
              <a:t>FDR (p&lt;0.05) correction conducted on the significant results </a:t>
            </a:r>
          </a:p>
          <a:p>
            <a:r>
              <a:rPr lang="en-GB" dirty="0"/>
              <a:t>Correlations between Betaine and significant brain regions (age, sex and ICV </a:t>
            </a:r>
            <a:r>
              <a:rPr lang="en-GB"/>
              <a:t>kept constant)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2524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6E7A2-E295-E258-FA52-1A8936398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"/>
            <a:ext cx="8610600" cy="1099930"/>
          </a:xfrm>
        </p:spPr>
        <p:txBody>
          <a:bodyPr>
            <a:normAutofit/>
          </a:bodyPr>
          <a:lstStyle/>
          <a:p>
            <a:r>
              <a:rPr lang="en-GB" b="1" dirty="0"/>
              <a:t>RESULTS: GLM MODELS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94A79489-5D7B-299E-CF90-D5A018420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42259" y="1415692"/>
            <a:ext cx="7604566" cy="511763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D86E44-2C25-080C-AD1B-82AC22760269}"/>
              </a:ext>
            </a:extLst>
          </p:cNvPr>
          <p:cNvSpPr/>
          <p:nvPr/>
        </p:nvSpPr>
        <p:spPr>
          <a:xfrm>
            <a:off x="5141844" y="5240295"/>
            <a:ext cx="2199860" cy="12930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E13BB4-EAEC-719F-6BFA-B250638AEA17}"/>
              </a:ext>
            </a:extLst>
          </p:cNvPr>
          <p:cNvSpPr/>
          <p:nvPr/>
        </p:nvSpPr>
        <p:spPr>
          <a:xfrm>
            <a:off x="4737169" y="1492253"/>
            <a:ext cx="3048965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44C3E90-EC4E-F8E4-987A-530EF5E16466}"/>
              </a:ext>
            </a:extLst>
          </p:cNvPr>
          <p:cNvSpPr txBox="1"/>
          <p:nvPr/>
        </p:nvSpPr>
        <p:spPr>
          <a:xfrm>
            <a:off x="4128053" y="4631094"/>
            <a:ext cx="1577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FFFF00"/>
                </a:solidFill>
              </a:rPr>
              <a:t>Superior Temporal gyrus (CV)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422F2F-C81E-F904-D804-1C082EA1AF7F}"/>
              </a:ext>
            </a:extLst>
          </p:cNvPr>
          <p:cNvSpPr/>
          <p:nvPr/>
        </p:nvSpPr>
        <p:spPr>
          <a:xfrm>
            <a:off x="2453867" y="3678250"/>
            <a:ext cx="623576" cy="6233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BC0240-653B-9B94-3D62-E5AB26704F38}"/>
              </a:ext>
            </a:extLst>
          </p:cNvPr>
          <p:cNvSpPr/>
          <p:nvPr/>
        </p:nvSpPr>
        <p:spPr>
          <a:xfrm>
            <a:off x="9364681" y="3678250"/>
            <a:ext cx="623576" cy="6233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RH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0625CE2-526D-52CB-842B-AFEB7AB32984}"/>
              </a:ext>
            </a:extLst>
          </p:cNvPr>
          <p:cNvSpPr txBox="1"/>
          <p:nvPr/>
        </p:nvSpPr>
        <p:spPr>
          <a:xfrm>
            <a:off x="2765655" y="4463005"/>
            <a:ext cx="1553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rgbClr val="FFFF00"/>
                </a:solidFill>
              </a:rPr>
              <a:t>Superior Frontal (LGI)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F67962-9FE6-4F91-B673-34FD66FFD752}"/>
              </a:ext>
            </a:extLst>
          </p:cNvPr>
          <p:cNvSpPr txBox="1"/>
          <p:nvPr/>
        </p:nvSpPr>
        <p:spPr>
          <a:xfrm>
            <a:off x="2527454" y="5514050"/>
            <a:ext cx="1285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rgbClr val="FFFF00"/>
                </a:solidFill>
              </a:rPr>
              <a:t>Frontal Pole (LGI)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5381225-D0CA-4308-F281-8D6719FC2DD0}"/>
              </a:ext>
            </a:extLst>
          </p:cNvPr>
          <p:cNvSpPr txBox="1"/>
          <p:nvPr/>
        </p:nvSpPr>
        <p:spPr>
          <a:xfrm>
            <a:off x="3542598" y="3212285"/>
            <a:ext cx="1847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rgbClr val="FFFF00"/>
                </a:solidFill>
              </a:rPr>
              <a:t>Medial Orbitofrontal (LGI)</a:t>
            </a:r>
          </a:p>
        </p:txBody>
      </p:sp>
    </p:spTree>
    <p:extLst>
      <p:ext uri="{BB962C8B-B14F-4D97-AF65-F5344CB8AC3E}">
        <p14:creationId xmlns:p14="http://schemas.microsoft.com/office/powerpoint/2010/main" val="1207302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3FDCD7-AB09-81BB-CEC2-4BF443FA6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de-DE" sz="4600" b="1">
                <a:cs typeface="Calibri Light"/>
              </a:rPr>
              <a:t>GLM Multiple </a:t>
            </a:r>
            <a:r>
              <a:rPr lang="de-DE" sz="4600" b="1" dirty="0" err="1">
                <a:cs typeface="Calibri Light"/>
              </a:rPr>
              <a:t>Comparisons</a:t>
            </a:r>
            <a:r>
              <a:rPr lang="de-DE" sz="4600" b="1">
                <a:cs typeface="Calibri Light"/>
              </a:rPr>
              <a:t> (FDR 0.05)</a:t>
            </a:r>
            <a:endParaRPr lang="de-DE" sz="4600" b="1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9CBB4D89-D71A-F865-3868-F3DE21F74B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347904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7863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C0B28B5-88DB-A551-21B4-992A4713E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662" y="643466"/>
            <a:ext cx="9268676" cy="557106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C2721DB-AD12-1248-5558-1D049A77E328}"/>
              </a:ext>
            </a:extLst>
          </p:cNvPr>
          <p:cNvSpPr txBox="1"/>
          <p:nvPr/>
        </p:nvSpPr>
        <p:spPr>
          <a:xfrm>
            <a:off x="10730338" y="1350519"/>
            <a:ext cx="14616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t(59)=0.09, p=0.18</a:t>
            </a:r>
          </a:p>
        </p:txBody>
      </p:sp>
    </p:spTree>
    <p:extLst>
      <p:ext uri="{BB962C8B-B14F-4D97-AF65-F5344CB8AC3E}">
        <p14:creationId xmlns:p14="http://schemas.microsoft.com/office/powerpoint/2010/main" val="2269970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71F38A2A-C9E7-C987-EDE5-130D9E798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662" y="643466"/>
            <a:ext cx="9268676" cy="557106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EEFD741-CF67-7676-10F1-4BA044535793}"/>
              </a:ext>
            </a:extLst>
          </p:cNvPr>
          <p:cNvSpPr txBox="1"/>
          <p:nvPr/>
        </p:nvSpPr>
        <p:spPr>
          <a:xfrm flipH="1">
            <a:off x="10823509" y="1240971"/>
            <a:ext cx="1368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t(50)=2.64, p=0.005</a:t>
            </a:r>
          </a:p>
        </p:txBody>
      </p:sp>
    </p:spTree>
    <p:extLst>
      <p:ext uri="{BB962C8B-B14F-4D97-AF65-F5344CB8AC3E}">
        <p14:creationId xmlns:p14="http://schemas.microsoft.com/office/powerpoint/2010/main" val="3282905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1A12755-42AD-8634-5F12-53A6E6B94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662" y="643466"/>
            <a:ext cx="9268676" cy="557106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ED86E03-65D8-B6C4-F9F9-5499E4BD51A7}"/>
              </a:ext>
            </a:extLst>
          </p:cNvPr>
          <p:cNvSpPr txBox="1"/>
          <p:nvPr/>
        </p:nvSpPr>
        <p:spPr>
          <a:xfrm>
            <a:off x="10730338" y="1415534"/>
            <a:ext cx="1225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t(46)=2.49, p=0.008</a:t>
            </a:r>
          </a:p>
        </p:txBody>
      </p:sp>
    </p:spTree>
    <p:extLst>
      <p:ext uri="{BB962C8B-B14F-4D97-AF65-F5344CB8AC3E}">
        <p14:creationId xmlns:p14="http://schemas.microsoft.com/office/powerpoint/2010/main" val="3316581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A20B92B8-4463-711F-51FD-BD532616D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824" y="643466"/>
            <a:ext cx="9256352" cy="557106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8DFAD82-B35F-A0E4-FEE9-1447F10276F3}"/>
              </a:ext>
            </a:extLst>
          </p:cNvPr>
          <p:cNvSpPr txBox="1"/>
          <p:nvPr/>
        </p:nvSpPr>
        <p:spPr>
          <a:xfrm>
            <a:off x="10838562" y="1277448"/>
            <a:ext cx="12538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b="1" dirty="0"/>
              <a:t>t(45)=2.04, p=0.023</a:t>
            </a:r>
            <a:endParaRPr lang="en-GB" sz="1400" b="1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1383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B11955-0B8E-A59B-AC85-EB6B1F0BC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de-DE" sz="3000" b="1" dirty="0" err="1">
                <a:cs typeface="Calibri Light"/>
              </a:rPr>
              <a:t>Betaine</a:t>
            </a:r>
            <a:r>
              <a:rPr lang="de-DE" sz="3000" b="1">
                <a:cs typeface="Calibri Light"/>
              </a:rPr>
              <a:t> </a:t>
            </a:r>
            <a:r>
              <a:rPr lang="de-DE" sz="3000" b="1" dirty="0" err="1">
                <a:cs typeface="Calibri Light"/>
              </a:rPr>
              <a:t>Correlations</a:t>
            </a:r>
            <a:r>
              <a:rPr lang="de-DE" sz="3000" b="1">
                <a:cs typeface="Calibri Light"/>
              </a:rPr>
              <a:t> </a:t>
            </a:r>
            <a:r>
              <a:rPr lang="de-DE" sz="3000" b="1" dirty="0" err="1">
                <a:cs typeface="Calibri Light"/>
              </a:rPr>
              <a:t>with</a:t>
            </a:r>
            <a:r>
              <a:rPr lang="de-DE" sz="3000" b="1">
                <a:cs typeface="Calibri Light"/>
              </a:rPr>
              <a:t> </a:t>
            </a:r>
            <a:r>
              <a:rPr lang="de-DE" sz="3000" b="1" dirty="0" err="1">
                <a:cs typeface="Calibri Light"/>
              </a:rPr>
              <a:t>significant</a:t>
            </a:r>
            <a:r>
              <a:rPr lang="de-DE" sz="3000" b="1">
                <a:cs typeface="Calibri Light"/>
              </a:rPr>
              <a:t> </a:t>
            </a:r>
            <a:r>
              <a:rPr lang="de-DE" sz="3000" b="1" dirty="0" err="1">
                <a:cs typeface="Calibri Light"/>
              </a:rPr>
              <a:t>regions</a:t>
            </a:r>
            <a:r>
              <a:rPr lang="de-DE" sz="3000" b="1">
                <a:cs typeface="Calibri Light"/>
              </a:rPr>
              <a:t> SZ </a:t>
            </a:r>
            <a:endParaRPr lang="de-DE" sz="3000" b="1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70471D12-C5AF-B009-C2D2-79B6D6BE7F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920395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0277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BF5D1A4-9298-DD34-32BF-6F441D103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757" y="643466"/>
            <a:ext cx="944248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60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6634DE-F7C2-9E4F-CEF2-AA46A110A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de-DE" sz="5000" b="1">
                <a:cs typeface="Calibri Light"/>
              </a:rPr>
              <a:t>INTRODUCTION: SCHIZOPHRENIA</a:t>
            </a:r>
          </a:p>
        </p:txBody>
      </p:sp>
      <p:sp>
        <p:nvSpPr>
          <p:cNvPr id="59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noir&#10;&#10;Description générée automatiquement">
            <a:extLst>
              <a:ext uri="{FF2B5EF4-FFF2-40B4-BE49-F238E27FC236}">
                <a16:creationId xmlns:a16="http://schemas.microsoft.com/office/drawing/2014/main" id="{D40153DA-CF46-5078-599B-E63F5234B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15" r="16947" b="-1"/>
          <a:stretch/>
        </p:blipFill>
        <p:spPr>
          <a:xfrm>
            <a:off x="6403637" y="640080"/>
            <a:ext cx="4849790" cy="5577840"/>
          </a:xfrm>
          <a:prstGeom prst="rect">
            <a:avLst/>
          </a:prstGeom>
        </p:spPr>
      </p:pic>
      <p:graphicFrame>
        <p:nvGraphicFramePr>
          <p:cNvPr id="38" name="Inhaltsplatzhalter 2">
            <a:extLst>
              <a:ext uri="{FF2B5EF4-FFF2-40B4-BE49-F238E27FC236}">
                <a16:creationId xmlns:a16="http://schemas.microsoft.com/office/drawing/2014/main" id="{659D63BD-F909-247E-CD15-008DD097D5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670315"/>
              </p:ext>
            </p:extLst>
          </p:nvPr>
        </p:nvGraphicFramePr>
        <p:xfrm>
          <a:off x="630936" y="2660904"/>
          <a:ext cx="4818888" cy="3547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8136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2B43722D-258E-2F49-5E5D-2A285EB10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757" y="643466"/>
            <a:ext cx="944248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69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9455C72D-BE15-E6D5-B9CC-A7844A387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757" y="643466"/>
            <a:ext cx="944248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96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301102B-E378-2F5B-F6D9-177783CE8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757" y="643466"/>
            <a:ext cx="944248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77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71EC6BF-DC9C-EBCC-01A4-A1346A453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GB" sz="5400" b="1" dirty="0"/>
              <a:t>Discussion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89FC45A1-CA77-3D8F-EC8D-7FD1BCBEE5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816373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65726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6D11746-6922-FC38-5B37-A31531B00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A07709-7FD4-8853-B096-674FC5F98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GB" dirty="0"/>
              <a:t>Betaine may have a potential role in the structural changes in schizophrenia</a:t>
            </a:r>
          </a:p>
        </p:txBody>
      </p:sp>
    </p:spTree>
    <p:extLst>
      <p:ext uri="{BB962C8B-B14F-4D97-AF65-F5344CB8AC3E}">
        <p14:creationId xmlns:p14="http://schemas.microsoft.com/office/powerpoint/2010/main" val="87264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DE2337-5984-FD98-0C70-4F3453EA75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53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A5F716-98EF-42EF-A471-87C6DFDCC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7687D8-4EF1-4EF2-BF7E-74BB4A3D1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30093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BE199F98-B71B-0D7E-A915-75AF6EC86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55" b="-1"/>
          <a:stretch/>
        </p:blipFill>
        <p:spPr>
          <a:xfrm>
            <a:off x="2354578" y="544297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0250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B4DB20-CA65-4120-D03E-26506BFA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1DA921-5AC0-663A-497C-B6587D38F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4051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727E6E-2604-EF4F-B364-3563573D6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sz="3400" b="1" dirty="0">
                <a:solidFill>
                  <a:srgbClr val="FFFFFF"/>
                </a:solidFill>
              </a:rPr>
              <a:t>Betaine &amp; Structural changes:  </a:t>
            </a:r>
            <a:r>
              <a:rPr lang="en-GB" sz="3400" b="1" dirty="0"/>
              <a:t>Mechanism of Action </a:t>
            </a:r>
            <a:endParaRPr lang="en-GB" sz="3400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9A21B59-433F-42AC-A30A-4E45CF405A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0279578"/>
              </p:ext>
            </p:extLst>
          </p:nvPr>
        </p:nvGraphicFramePr>
        <p:xfrm>
          <a:off x="685800" y="2193925"/>
          <a:ext cx="10820400" cy="402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1106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A6428F-0619-696C-5537-88EF6407E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3800" b="1"/>
              <a:t>INTRODUCTION: METABOLOMICS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3BFBA88-F9AB-D847-50C0-8B9BF0A9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245699"/>
            <a:ext cx="6903720" cy="4366602"/>
          </a:xfrm>
          <a:prstGeom prst="rect">
            <a:avLst/>
          </a:prstGeom>
        </p:spPr>
      </p:pic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EABCC099-10D7-AFC2-2C70-7E4F21A4F5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9741535"/>
              </p:ext>
            </p:extLst>
          </p:nvPr>
        </p:nvGraphicFramePr>
        <p:xfrm>
          <a:off x="630936" y="2807208"/>
          <a:ext cx="3429000" cy="3410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79799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9E5F53D-33CE-4A08-BE26-9C0F69EF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5000" b="1" dirty="0"/>
              <a:t>INTRODUCTION: BETAINE</a:t>
            </a:r>
            <a:endParaRPr lang="en-GB" sz="5000" b="1" dirty="0">
              <a:cs typeface="Calibri Light"/>
            </a:endParaRP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F7A359-EB98-FF14-162D-5F7497DFA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GB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Betaine</a:t>
            </a:r>
          </a:p>
          <a:p>
            <a:pPr>
              <a:defRPr/>
            </a:pPr>
            <a:r>
              <a:rPr lang="en-GB" sz="1500" b="1" dirty="0">
                <a:latin typeface="Calibri" panose="020F0502020204030204"/>
              </a:rPr>
              <a:t>Choline metabolite </a:t>
            </a:r>
          </a:p>
          <a:p>
            <a:pPr>
              <a:defRPr/>
            </a:pPr>
            <a:r>
              <a:rPr lang="en-GB" sz="1500" b="1" dirty="0">
                <a:latin typeface="Calibri" panose="020F0502020204030204"/>
              </a:rPr>
              <a:t>Numerous important functions </a:t>
            </a:r>
          </a:p>
          <a:p>
            <a:pPr lvl="1">
              <a:defRPr/>
            </a:pPr>
            <a:r>
              <a:rPr lang="en-GB" sz="1500" b="1" dirty="0">
                <a:latin typeface="Calibri" panose="020F0502020204030204"/>
              </a:rPr>
              <a:t>H</a:t>
            </a:r>
            <a:r>
              <a:rPr kumimoji="0" lang="en-GB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omocysteine</a:t>
            </a:r>
            <a:r>
              <a:rPr kumimoji="0" lang="en-GB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methylation </a:t>
            </a:r>
          </a:p>
          <a:p>
            <a:pPr lvl="1">
              <a:defRPr/>
            </a:pPr>
            <a:r>
              <a:rPr lang="en-GB" sz="1500" b="1" dirty="0">
                <a:latin typeface="Calibri" panose="020F0502020204030204"/>
              </a:rPr>
              <a:t>N</a:t>
            </a:r>
            <a:r>
              <a:rPr kumimoji="0" lang="en-GB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europrotective</a:t>
            </a:r>
            <a:r>
              <a:rPr kumimoji="0" lang="en-GB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role</a:t>
            </a:r>
          </a:p>
          <a:p>
            <a:pPr lvl="1">
              <a:defRPr/>
            </a:pPr>
            <a:r>
              <a:rPr lang="en-GB" sz="1500" b="1" dirty="0" err="1">
                <a:latin typeface="Calibri" panose="020F0502020204030204"/>
              </a:rPr>
              <a:t>Osmoregulator</a:t>
            </a:r>
            <a:endParaRPr lang="en-GB" sz="1500" b="1" dirty="0">
              <a:latin typeface="Calibri" panose="020F0502020204030204"/>
            </a:endParaRPr>
          </a:p>
          <a:p>
            <a:pPr lvl="1">
              <a:defRPr/>
            </a:pPr>
            <a:r>
              <a:rPr lang="en-GB" sz="1500" b="1" dirty="0">
                <a:latin typeface="Calibri" panose="020F0502020204030204"/>
              </a:rPr>
              <a:t>A</a:t>
            </a:r>
            <a:r>
              <a:rPr kumimoji="0" lang="en-GB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nti</a:t>
            </a:r>
            <a:r>
              <a:rPr kumimoji="0" lang="en-GB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-oxidative function</a:t>
            </a:r>
            <a:endParaRPr lang="en-GB" sz="1500" b="1" dirty="0">
              <a:latin typeface="Calibri" panose="020F0502020204030204"/>
            </a:endParaRPr>
          </a:p>
          <a:p>
            <a:pPr lvl="1">
              <a:defRPr/>
            </a:pPr>
            <a:r>
              <a:rPr lang="en-GB" sz="1500" b="1" dirty="0">
                <a:latin typeface="Calibri" panose="020F0502020204030204"/>
              </a:rPr>
              <a:t>N</a:t>
            </a:r>
            <a:r>
              <a:rPr kumimoji="0" lang="en-GB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eurotransmitter</a:t>
            </a:r>
            <a:r>
              <a:rPr kumimoji="0" lang="en-GB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synthesis </a:t>
            </a:r>
          </a:p>
          <a:p>
            <a:pPr lvl="1">
              <a:defRPr/>
            </a:pPr>
            <a:r>
              <a:rPr lang="en-GB" sz="1500" b="1" dirty="0">
                <a:latin typeface="Calibri" panose="020F0502020204030204"/>
              </a:rPr>
              <a:t>G</a:t>
            </a:r>
            <a:r>
              <a:rPr kumimoji="0" lang="en-GB" sz="1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</a:t>
            </a:r>
            <a:r>
              <a:rPr kumimoji="0" lang="en-GB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expression</a:t>
            </a:r>
          </a:p>
          <a:p>
            <a:r>
              <a:rPr kumimoji="0" lang="en-GB" sz="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Altered in schizophrenia – reduction in betaine concentration in patients (Ohnishi et al., 2019)</a:t>
            </a:r>
          </a:p>
          <a:p>
            <a:endParaRPr lang="en-GB" sz="15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320BD06-0E0C-AEFF-034E-D479ED593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2562389"/>
            <a:ext cx="5458968" cy="173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80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CA0FF1-5113-3747-93DE-A8C24D9B8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3800" b="1" dirty="0"/>
              <a:t>INTROUCTION: STRUCTURAL CHANGES </a:t>
            </a:r>
            <a:endParaRPr lang="de-DE" sz="3800" b="1" dirty="0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858BE6-8F22-1C39-3223-019569C4E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 lnSpcReduction="10000"/>
          </a:bodyPr>
          <a:lstStyle/>
          <a:p>
            <a:r>
              <a:rPr lang="en-GB" sz="2200" dirty="0"/>
              <a:t>Aberrant structural changes  in schizophrenia</a:t>
            </a:r>
          </a:p>
          <a:p>
            <a:endParaRPr lang="en-GB" sz="2200" dirty="0"/>
          </a:p>
          <a:p>
            <a:r>
              <a:rPr lang="en-GB" sz="2200" dirty="0"/>
              <a:t>Grey matter, white matter and subcortical changes </a:t>
            </a:r>
          </a:p>
          <a:p>
            <a:endParaRPr lang="en-GB" sz="2200" dirty="0"/>
          </a:p>
          <a:p>
            <a:r>
              <a:rPr lang="en-GB" sz="2200" dirty="0"/>
              <a:t>Grey matter – </a:t>
            </a:r>
            <a:r>
              <a:rPr lang="en-GB" sz="2200"/>
              <a:t>cortical volume (CV) </a:t>
            </a:r>
            <a:endParaRPr lang="en-GB" sz="2200" dirty="0"/>
          </a:p>
          <a:p>
            <a:pPr lvl="1"/>
            <a:r>
              <a:rPr lang="en-GB" sz="2200" dirty="0"/>
              <a:t>Cortical thickness (CT)</a:t>
            </a:r>
          </a:p>
          <a:p>
            <a:pPr lvl="1"/>
            <a:r>
              <a:rPr lang="en-GB" sz="2200" dirty="0"/>
              <a:t>Surface Area (SA)</a:t>
            </a:r>
          </a:p>
          <a:p>
            <a:pPr lvl="1"/>
            <a:r>
              <a:rPr lang="en-GB" sz="2200" dirty="0"/>
              <a:t>Gyrification (LGI)</a:t>
            </a:r>
            <a:endParaRPr lang="de-DE" sz="22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635933-869C-5944-40A5-FDBF0668B9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26" b="3"/>
          <a:stretch/>
        </p:blipFill>
        <p:spPr>
          <a:xfrm>
            <a:off x="6099048" y="1536614"/>
            <a:ext cx="5458968" cy="378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92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F81F7-32A4-4D0E-AFE9-1A3A5BE55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PRESENT STUDY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AFCFE659-6A1D-D957-3BBD-0AD5AD3591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34678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7282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2BA05AC-4D01-1DFA-F733-2F3A696C5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/>
              <a:t>Main Focus 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9C70CA-C8B7-BD62-42D0-D772236E0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sz="2200">
                <a:ea typeface="+mn-lt"/>
                <a:cs typeface="+mn-lt"/>
              </a:rPr>
              <a:t>Examining the relationship between betaine levels and regional brain volume</a:t>
            </a:r>
            <a:endParaRPr lang="en-GB" sz="2200"/>
          </a:p>
          <a:p>
            <a:pPr lvl="1"/>
            <a:r>
              <a:rPr lang="en-GB" sz="2200"/>
              <a:t>Exploring whether Betaine effects across volumes are group-specific or across groups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4A83D-F7CB-0DA3-A90C-C3412D36E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39" r="2194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77615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B0AC9E0-3B80-CDE9-A82A-346699458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GB" b="1" dirty="0"/>
              <a:t>METHODOLOGY: PARTICIPANTS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E48460E-4892-9BEC-DB11-87AE24A5A1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7128117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1219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3CFCD6-4BAD-4234-9EEA-FB5B86E24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GB" b="1" dirty="0"/>
              <a:t>METHODOLOGY: DEMOGRAPHICS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3879DE8F-D6B2-4200-9028-15B39254EDA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48086" y="2346960"/>
          <a:ext cx="10253314" cy="381211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3090514">
                  <a:extLst>
                    <a:ext uri="{9D8B030D-6E8A-4147-A177-3AD203B41FA5}">
                      <a16:colId xmlns:a16="http://schemas.microsoft.com/office/drawing/2014/main" val="4048139250"/>
                    </a:ext>
                  </a:extLst>
                </a:gridCol>
                <a:gridCol w="2773680">
                  <a:extLst>
                    <a:ext uri="{9D8B030D-6E8A-4147-A177-3AD203B41FA5}">
                      <a16:colId xmlns:a16="http://schemas.microsoft.com/office/drawing/2014/main" val="2843976340"/>
                    </a:ext>
                  </a:extLst>
                </a:gridCol>
                <a:gridCol w="2484120">
                  <a:extLst>
                    <a:ext uri="{9D8B030D-6E8A-4147-A177-3AD203B41FA5}">
                      <a16:colId xmlns:a16="http://schemas.microsoft.com/office/drawing/2014/main" val="28721087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851419213"/>
                    </a:ext>
                  </a:extLst>
                </a:gridCol>
              </a:tblGrid>
              <a:tr h="233427"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Demographic Variables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SZ (n=43)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 dirty="0">
                          <a:effectLst/>
                        </a:rPr>
                        <a:t>HC (n=96)</a:t>
                      </a:r>
                      <a:endParaRPr lang="en-GB" sz="14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 dirty="0">
                          <a:effectLst/>
                        </a:rPr>
                        <a:t>P-Value</a:t>
                      </a:r>
                      <a:endParaRPr lang="en-GB" sz="14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extLst>
                  <a:ext uri="{0D108BD9-81ED-4DB2-BD59-A6C34878D82A}">
                    <a16:rowId xmlns:a16="http://schemas.microsoft.com/office/drawing/2014/main" val="861552682"/>
                  </a:ext>
                </a:extLst>
              </a:tr>
              <a:tr h="514066"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 dirty="0">
                          <a:effectLst/>
                        </a:rPr>
                        <a:t>Age</a:t>
                      </a:r>
                    </a:p>
                    <a:p>
                      <a:pPr algn="just"/>
                      <a:r>
                        <a:rPr lang="en-GB" sz="1400" kern="100" dirty="0">
                          <a:effectLst/>
                        </a:rPr>
                        <a:t>Mean (SD)</a:t>
                      </a:r>
                      <a:endParaRPr lang="en-GB" sz="14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 dirty="0">
                          <a:effectLst/>
                        </a:rPr>
                        <a:t>32 (8)</a:t>
                      </a:r>
                      <a:endParaRPr lang="en-GB" sz="14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33 (9)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0.62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extLst>
                  <a:ext uri="{0D108BD9-81ED-4DB2-BD59-A6C34878D82A}">
                    <a16:rowId xmlns:a16="http://schemas.microsoft.com/office/drawing/2014/main" val="236639995"/>
                  </a:ext>
                </a:extLst>
              </a:tr>
              <a:tr h="514066"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 dirty="0">
                          <a:effectLst/>
                        </a:rPr>
                        <a:t>Gender</a:t>
                      </a:r>
                      <a:endParaRPr lang="en-GB" sz="14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M 25</a:t>
                      </a:r>
                    </a:p>
                    <a:p>
                      <a:pPr algn="just"/>
                      <a:r>
                        <a:rPr lang="en-GB" sz="1400" kern="100">
                          <a:effectLst/>
                        </a:rPr>
                        <a:t>F 18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M 47</a:t>
                      </a:r>
                    </a:p>
                    <a:p>
                      <a:pPr algn="just"/>
                      <a:r>
                        <a:rPr lang="en-GB" sz="1400" kern="100">
                          <a:effectLst/>
                        </a:rPr>
                        <a:t>F 49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0.31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extLst>
                  <a:ext uri="{0D108BD9-81ED-4DB2-BD59-A6C34878D82A}">
                    <a16:rowId xmlns:a16="http://schemas.microsoft.com/office/drawing/2014/main" val="1916051825"/>
                  </a:ext>
                </a:extLst>
              </a:tr>
              <a:tr h="283395"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Betaine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36.76 (6.22)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40.17 (8.70)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0.02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extLst>
                  <a:ext uri="{0D108BD9-81ED-4DB2-BD59-A6C34878D82A}">
                    <a16:rowId xmlns:a16="http://schemas.microsoft.com/office/drawing/2014/main" val="3096961780"/>
                  </a:ext>
                </a:extLst>
              </a:tr>
              <a:tr h="283395"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Illness Duration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8.63 (7.28)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 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 dirty="0">
                          <a:effectLst/>
                        </a:rPr>
                        <a:t> </a:t>
                      </a:r>
                      <a:endParaRPr lang="en-GB" sz="14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extLst>
                  <a:ext uri="{0D108BD9-81ED-4DB2-BD59-A6C34878D82A}">
                    <a16:rowId xmlns:a16="http://schemas.microsoft.com/office/drawing/2014/main" val="825533072"/>
                  </a:ext>
                </a:extLst>
              </a:tr>
              <a:tr h="283395"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IQ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101.91 (10.55)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105.82 (10.14)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0.06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extLst>
                  <a:ext uri="{0D108BD9-81ED-4DB2-BD59-A6C34878D82A}">
                    <a16:rowId xmlns:a16="http://schemas.microsoft.com/office/drawing/2014/main" val="856038897"/>
                  </a:ext>
                </a:extLst>
              </a:tr>
              <a:tr h="283395"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PANSS-P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16.74 (6.46)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 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 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extLst>
                  <a:ext uri="{0D108BD9-81ED-4DB2-BD59-A6C34878D82A}">
                    <a16:rowId xmlns:a16="http://schemas.microsoft.com/office/drawing/2014/main" val="3362146098"/>
                  </a:ext>
                </a:extLst>
              </a:tr>
              <a:tr h="283395"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PANSS-N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19.59 (7.25)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 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 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extLst>
                  <a:ext uri="{0D108BD9-81ED-4DB2-BD59-A6C34878D82A}">
                    <a16:rowId xmlns:a16="http://schemas.microsoft.com/office/drawing/2014/main" val="1457801302"/>
                  </a:ext>
                </a:extLst>
              </a:tr>
              <a:tr h="283395"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PANSS-G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34 (9.12)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 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 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extLst>
                  <a:ext uri="{0D108BD9-81ED-4DB2-BD59-A6C34878D82A}">
                    <a16:rowId xmlns:a16="http://schemas.microsoft.com/office/drawing/2014/main" val="3740357502"/>
                  </a:ext>
                </a:extLst>
              </a:tr>
              <a:tr h="283395"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MGAF-F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48.19 (11.16)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68.55 (37.37)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0.00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extLst>
                  <a:ext uri="{0D108BD9-81ED-4DB2-BD59-A6C34878D82A}">
                    <a16:rowId xmlns:a16="http://schemas.microsoft.com/office/drawing/2014/main" val="1107357455"/>
                  </a:ext>
                </a:extLst>
              </a:tr>
              <a:tr h="283395"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MGAF-S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49.19 (12.40)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68.14 (37.18)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0.00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extLst>
                  <a:ext uri="{0D108BD9-81ED-4DB2-BD59-A6C34878D82A}">
                    <a16:rowId xmlns:a16="http://schemas.microsoft.com/office/drawing/2014/main" val="223157730"/>
                  </a:ext>
                </a:extLst>
              </a:tr>
              <a:tr h="283395"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MGAF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45.89 (12.68)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68.08 (37.14)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 dirty="0">
                          <a:effectLst/>
                        </a:rPr>
                        <a:t>0.00</a:t>
                      </a:r>
                      <a:endParaRPr lang="en-GB" sz="14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extLst>
                  <a:ext uri="{0D108BD9-81ED-4DB2-BD59-A6C34878D82A}">
                    <a16:rowId xmlns:a16="http://schemas.microsoft.com/office/drawing/2014/main" val="244550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261690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795</TotalTime>
  <Words>1060</Words>
  <Application>Microsoft Office PowerPoint</Application>
  <PresentationFormat>Grand écran</PresentationFormat>
  <Paragraphs>169</Paragraphs>
  <Slides>28</Slides>
  <Notes>5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28</vt:i4>
      </vt:variant>
    </vt:vector>
  </HeadingPairs>
  <TitlesOfParts>
    <vt:vector size="30" baseType="lpstr">
      <vt:lpstr>1_Thème Office</vt:lpstr>
      <vt:lpstr>Office Theme</vt:lpstr>
      <vt:lpstr>The Role of Betaine in Schizophrenia</vt:lpstr>
      <vt:lpstr>INTRODUCTION: SCHIZOPHRENIA</vt:lpstr>
      <vt:lpstr>INTRODUCTION: METABOLOMICS</vt:lpstr>
      <vt:lpstr>INTRODUCTION: BETAINE</vt:lpstr>
      <vt:lpstr>INTROUCTION: STRUCTURAL CHANGES </vt:lpstr>
      <vt:lpstr>PRESENT STUDY</vt:lpstr>
      <vt:lpstr>Main Focus </vt:lpstr>
      <vt:lpstr>METHODOLOGY: PARTICIPANTS</vt:lpstr>
      <vt:lpstr>METHODOLOGY: DEMOGRAPHICS</vt:lpstr>
      <vt:lpstr>ANALYSIS</vt:lpstr>
      <vt:lpstr>Methodology: GLM Models  </vt:lpstr>
      <vt:lpstr>RESULTS: GLM MODELS</vt:lpstr>
      <vt:lpstr>GLM Multiple Comparisons (FDR 0.05)</vt:lpstr>
      <vt:lpstr>Présentation PowerPoint</vt:lpstr>
      <vt:lpstr>Présentation PowerPoint</vt:lpstr>
      <vt:lpstr>Présentation PowerPoint</vt:lpstr>
      <vt:lpstr>Présentation PowerPoint</vt:lpstr>
      <vt:lpstr>Betaine Correlations with significant regions SZ </vt:lpstr>
      <vt:lpstr>Présentation PowerPoint</vt:lpstr>
      <vt:lpstr>Présentation PowerPoint</vt:lpstr>
      <vt:lpstr>Présentation PowerPoint</vt:lpstr>
      <vt:lpstr>Présentation PowerPoint</vt:lpstr>
      <vt:lpstr>Discussion</vt:lpstr>
      <vt:lpstr>CONCLUSION</vt:lpstr>
      <vt:lpstr>Présentation PowerPoint</vt:lpstr>
      <vt:lpstr>Présentation PowerPoint</vt:lpstr>
      <vt:lpstr>Présentation PowerPoint</vt:lpstr>
      <vt:lpstr>Betaine &amp; Structural changes:  Mechanism of Action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 </dc:title>
  <dc:creator>Omileke　Favour</dc:creator>
  <cp:lastModifiedBy>Favour Omileke</cp:lastModifiedBy>
  <cp:revision>67</cp:revision>
  <dcterms:created xsi:type="dcterms:W3CDTF">2022-09-08T05:07:48Z</dcterms:created>
  <dcterms:modified xsi:type="dcterms:W3CDTF">2022-11-13T09:33:18Z</dcterms:modified>
</cp:coreProperties>
</file>